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30"/>
  </p:notesMasterIdLst>
  <p:handoutMasterIdLst>
    <p:handoutMasterId r:id="rId31"/>
  </p:handoutMasterIdLst>
  <p:sldIdLst>
    <p:sldId id="256" r:id="rId3"/>
    <p:sldId id="1754" r:id="rId4"/>
    <p:sldId id="1755" r:id="rId5"/>
    <p:sldId id="1760" r:id="rId6"/>
    <p:sldId id="1761" r:id="rId7"/>
    <p:sldId id="1762" r:id="rId8"/>
    <p:sldId id="1763" r:id="rId9"/>
    <p:sldId id="1764" r:id="rId10"/>
    <p:sldId id="1765" r:id="rId11"/>
    <p:sldId id="1766" r:id="rId12"/>
    <p:sldId id="1767" r:id="rId13"/>
    <p:sldId id="1768" r:id="rId14"/>
    <p:sldId id="1769" r:id="rId15"/>
    <p:sldId id="1770" r:id="rId16"/>
    <p:sldId id="1771" r:id="rId17"/>
    <p:sldId id="1782" r:id="rId18"/>
    <p:sldId id="1772" r:id="rId19"/>
    <p:sldId id="1773" r:id="rId20"/>
    <p:sldId id="1774" r:id="rId21"/>
    <p:sldId id="1775" r:id="rId22"/>
    <p:sldId id="1777" r:id="rId23"/>
    <p:sldId id="1776" r:id="rId24"/>
    <p:sldId id="1778" r:id="rId25"/>
    <p:sldId id="283" r:id="rId26"/>
    <p:sldId id="1779" r:id="rId27"/>
    <p:sldId id="1780" r:id="rId28"/>
    <p:sldId id="1781"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261A6"/>
    <a:srgbClr val="D61E42"/>
    <a:srgbClr val="A80C26"/>
    <a:srgbClr val="DF2736"/>
    <a:srgbClr val="E6E6E6"/>
    <a:srgbClr val="495ADB"/>
    <a:srgbClr val="544DD7"/>
    <a:srgbClr val="08071F"/>
    <a:srgbClr val="15889C"/>
    <a:srgbClr val="E148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14" d="100"/>
          <a:sy n="114" d="100"/>
        </p:scale>
        <p:origin x="-228" y="-96"/>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notesViewPr>
    <p:cSldViewPr snapToGrid="0">
      <p:cViewPr varScale="1">
        <p:scale>
          <a:sx n="86" d="100"/>
          <a:sy n="86" d="100"/>
        </p:scale>
        <p:origin x="-384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922FAE-B4E9-41B0-A9F5-B8CBAAACCF8F}" type="datetimeFigureOut">
              <a:rPr lang="zh-CN" altLang="en-US" smtClean="0"/>
              <a:pPr/>
              <a:t>2021/6/17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3CD1D-C29F-4315-AE4E-3BD7033C83E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2021/6/17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extLst>
      <p:ext uri="{BB962C8B-B14F-4D97-AF65-F5344CB8AC3E}">
        <p14:creationId xmlns:p14="http://schemas.microsoft.com/office/powerpoint/2010/main" xmlns=""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10.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7" name="任意多边形: 形状 16">
            <a:extLst>
              <a:ext uri="{FF2B5EF4-FFF2-40B4-BE49-F238E27FC236}">
                <a16:creationId xmlns:a16="http://schemas.microsoft.com/office/drawing/2014/main" xmlns="" id="{6752DADE-F8A9-48AE-B0CB-681361D167C1}"/>
              </a:ext>
            </a:extLst>
          </p:cNvPr>
          <p:cNvSpPr/>
          <p:nvPr userDrawn="1"/>
        </p:nvSpPr>
        <p:spPr>
          <a:xfrm>
            <a:off x="0" y="2305050"/>
            <a:ext cx="12192000" cy="4552950"/>
          </a:xfrm>
          <a:custGeom>
            <a:avLst/>
            <a:gdLst>
              <a:gd name="connsiteX0" fmla="*/ 0 w 12192000"/>
              <a:gd name="connsiteY0" fmla="*/ 0 h 3924300"/>
              <a:gd name="connsiteX1" fmla="*/ 12192000 w 12192000"/>
              <a:gd name="connsiteY1" fmla="*/ 0 h 3924300"/>
              <a:gd name="connsiteX2" fmla="*/ 12192000 w 12192000"/>
              <a:gd name="connsiteY2" fmla="*/ 3924300 h 3924300"/>
              <a:gd name="connsiteX3" fmla="*/ 0 w 12192000"/>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12192000" h="3924300">
                <a:moveTo>
                  <a:pt x="0" y="0"/>
                </a:moveTo>
                <a:lnTo>
                  <a:pt x="12192000" y="0"/>
                </a:lnTo>
                <a:lnTo>
                  <a:pt x="12192000" y="3924300"/>
                </a:lnTo>
                <a:lnTo>
                  <a:pt x="0" y="3924300"/>
                </a:lnTo>
                <a:close/>
              </a:path>
            </a:pathLst>
          </a:custGeom>
          <a:blipFill>
            <a:blip r:embed="rId2" cstate="print"/>
            <a:srcRect/>
            <a:stretch>
              <a:fillRect t="-6938" b="-112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1" name="副标题 2"/>
          <p:cNvSpPr>
            <a:spLocks noGrp="1"/>
          </p:cNvSpPr>
          <p:nvPr userDrawn="1">
            <p:ph type="subTitle" idx="1" hasCustomPrompt="1"/>
          </p:nvPr>
        </p:nvSpPr>
        <p:spPr>
          <a:xfrm>
            <a:off x="3202287" y="2365231"/>
            <a:ext cx="5787426" cy="442973"/>
          </a:xfrm>
        </p:spPr>
        <p:txBody>
          <a:bodyPr anchor="ctr">
            <a:normAutofit/>
          </a:bodyPr>
          <a:lstStyle>
            <a:lvl1pPr marL="0" marR="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Click to edit Master subtitle style</a:t>
            </a:r>
          </a:p>
        </p:txBody>
      </p:sp>
      <p:sp>
        <p:nvSpPr>
          <p:cNvPr id="9802" name="标题 1"/>
          <p:cNvSpPr>
            <a:spLocks noGrp="1"/>
          </p:cNvSpPr>
          <p:nvPr userDrawn="1">
            <p:ph type="ctrTitle" hasCustomPrompt="1"/>
          </p:nvPr>
        </p:nvSpPr>
        <p:spPr>
          <a:xfrm>
            <a:off x="3202287" y="1130300"/>
            <a:ext cx="5787426" cy="1174750"/>
          </a:xfrm>
        </p:spPr>
        <p:txBody>
          <a:bodyPr anchor="ctr">
            <a:noAutofit/>
          </a:bodyPr>
          <a:lstStyle>
            <a:lvl1pPr algn="ctr">
              <a:defRPr sz="4000">
                <a:solidFill>
                  <a:schemeClr val="tx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4639109" y="3323381"/>
            <a:ext cx="2913783" cy="248371"/>
          </a:xfrm>
        </p:spPr>
        <p:txBody>
          <a:bodyPr anchor="ctr">
            <a:noAutofit/>
          </a:bodyPr>
          <a:lstStyle>
            <a:lvl1pPr marL="0" indent="0" algn="ct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4639109" y="3631933"/>
            <a:ext cx="2913783" cy="248371"/>
          </a:xfrm>
        </p:spPr>
        <p:txBody>
          <a:bodyPr anchor="ctr">
            <a:noAutofit/>
          </a:bodyPr>
          <a:lstStyle>
            <a:lvl1pPr marL="0" indent="0" algn="ctr">
              <a:buNone/>
              <a:defRPr sz="1500" b="0">
                <a:solidFill>
                  <a:schemeClr val="tx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grpSp>
        <p:nvGrpSpPr>
          <p:cNvPr id="7" name="组合 6"/>
          <p:cNvGrpSpPr/>
          <p:nvPr userDrawn="1"/>
        </p:nvGrpSpPr>
        <p:grpSpPr>
          <a:xfrm>
            <a:off x="-11007" y="-2540"/>
            <a:ext cx="12205547" cy="638308"/>
            <a:chOff x="-139" y="-45"/>
            <a:chExt cx="14416" cy="754"/>
          </a:xfrm>
        </p:grpSpPr>
        <p:pic>
          <p:nvPicPr>
            <p:cNvPr id="8" name="图片 1" descr="1"/>
            <p:cNvPicPr>
              <a:picLocks noChangeAspect="1"/>
            </p:cNvPicPr>
            <p:nvPr userDrawn="1"/>
          </p:nvPicPr>
          <p:blipFill>
            <a:blip r:embed="rId3" cstate="print"/>
            <a:stretch>
              <a:fillRect/>
            </a:stretch>
          </p:blipFill>
          <p:spPr>
            <a:xfrm>
              <a:off x="-139" y="-45"/>
              <a:ext cx="14417" cy="755"/>
            </a:xfrm>
            <a:prstGeom prst="rect">
              <a:avLst/>
            </a:prstGeom>
            <a:noFill/>
            <a:ln w="9525">
              <a:noFill/>
            </a:ln>
          </p:spPr>
        </p:pic>
        <p:pic>
          <p:nvPicPr>
            <p:cNvPr id="9" name="图片 2" descr="2"/>
            <p:cNvPicPr>
              <a:picLocks noChangeAspect="1"/>
            </p:cNvPicPr>
            <p:nvPr userDrawn="1"/>
          </p:nvPicPr>
          <p:blipFill>
            <a:blip r:embed="rId4" cstate="print"/>
            <a:stretch>
              <a:fillRect/>
            </a:stretch>
          </p:blipFill>
          <p:spPr>
            <a:xfrm>
              <a:off x="-17" y="63"/>
              <a:ext cx="3870" cy="552"/>
            </a:xfrm>
            <a:prstGeom prst="rect">
              <a:avLst/>
            </a:prstGeom>
            <a:noFill/>
            <a:ln w="9525">
              <a:noFill/>
            </a:ln>
          </p:spPr>
        </p:pic>
      </p:grpSp>
    </p:spTree>
    <p:extLst>
      <p:ext uri="{BB962C8B-B14F-4D97-AF65-F5344CB8AC3E}">
        <p14:creationId xmlns:p14="http://schemas.microsoft.com/office/powerpoint/2010/main" xmlns=""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xmlns=""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xmlns="" id="{25779B21-3BC1-4E47-8650-6B0E785B5142}"/>
              </a:ext>
            </a:extLst>
          </p:cNvPr>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xmlns=""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xmlns="" id="{5524D02C-49CE-4D3D-8B89-07CEC3966F49}"/>
              </a:ext>
            </a:extLst>
          </p:cNvPr>
          <p:cNvPicPr>
            <a:picLocks noChangeAspect="1"/>
          </p:cNvPicPr>
          <p:nvPr userDrawn="1"/>
        </p:nvPicPr>
        <p:blipFill>
          <a:blip r:embed="rId4" cstate="print">
            <a:extLst>
              <a:ext uri="{BEBA8EAE-BF5A-486C-A8C5-ECC9F3942E4B}">
                <a14:imgProps xmlns:a14="http://schemas.microsoft.com/office/drawing/2010/main" xmlns="">
                  <a14:imgLayer r:embed="rId5">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xmlns="" val="23718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xmlns=""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xmlns=""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xmlns=""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xmlns=""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xmlns=""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xmlns=""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xmlns=""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xmlns=""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xmlns=""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识图 」</a:t>
            </a:r>
          </a:p>
        </p:txBody>
      </p:sp>
      <p:cxnSp>
        <p:nvCxnSpPr>
          <p:cNvPr id="20" name="直接连接符 19">
            <a:extLst>
              <a:ext uri="{FF2B5EF4-FFF2-40B4-BE49-F238E27FC236}">
                <a16:creationId xmlns:a16="http://schemas.microsoft.com/office/drawing/2014/main" xmlns=""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a:extLst>
              <a:ext uri="{FF2B5EF4-FFF2-40B4-BE49-F238E27FC236}">
                <a16:creationId xmlns:a16="http://schemas.microsoft.com/office/drawing/2014/main" xmlns="" id="{46C855E7-2DCA-4970-A954-7CB7F69FADAB}"/>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5239657" y="6345797"/>
            <a:ext cx="1712686" cy="226074"/>
          </a:xfrm>
          <a:prstGeom prst="rect">
            <a:avLst/>
          </a:prstGeom>
        </p:spPr>
      </p:pic>
      <p:pic>
        <p:nvPicPr>
          <p:cNvPr id="3" name="图片 2">
            <a:extLst>
              <a:ext uri="{FF2B5EF4-FFF2-40B4-BE49-F238E27FC236}">
                <a16:creationId xmlns:a16="http://schemas.microsoft.com/office/drawing/2014/main" xmlns="" id="{A7F32EC9-ED26-45EE-9DC4-21C3241FF7AB}"/>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728716" y="1726788"/>
            <a:ext cx="2743200" cy="2743200"/>
          </a:xfrm>
          <a:prstGeom prst="rect">
            <a:avLst/>
          </a:prstGeom>
        </p:spPr>
      </p:pic>
      <p:pic>
        <p:nvPicPr>
          <p:cNvPr id="7" name="图片 6">
            <a:extLst>
              <a:ext uri="{FF2B5EF4-FFF2-40B4-BE49-F238E27FC236}">
                <a16:creationId xmlns:a16="http://schemas.microsoft.com/office/drawing/2014/main" xmlns="" id="{36F84124-CE71-4190-B92C-B61E496F7B7E}"/>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4482" y="1726788"/>
            <a:ext cx="2743200" cy="2743200"/>
          </a:xfrm>
          <a:prstGeom prst="rect">
            <a:avLst/>
          </a:prstGeom>
        </p:spPr>
      </p:pic>
      <p:pic>
        <p:nvPicPr>
          <p:cNvPr id="24" name="图片 23">
            <a:extLst>
              <a:ext uri="{FF2B5EF4-FFF2-40B4-BE49-F238E27FC236}">
                <a16:creationId xmlns:a16="http://schemas.microsoft.com/office/drawing/2014/main" xmlns="" id="{39B45288-397E-405A-A715-DCD4FE40DCE2}"/>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xmlns="" val="64180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0" name="标题 1"/>
          <p:cNvSpPr>
            <a:spLocks noGrp="1"/>
          </p:cNvSpPr>
          <p:nvPr>
            <p:ph type="title" hasCustomPrompt="1"/>
          </p:nvPr>
        </p:nvSpPr>
        <p:spPr>
          <a:xfrm>
            <a:off x="3828472" y="3133271"/>
            <a:ext cx="4535055" cy="656792"/>
          </a:xfrm>
        </p:spPr>
        <p:txBody>
          <a:bodyPr anchor="ctr">
            <a:normAutofit/>
          </a:bodyPr>
          <a:lstStyle>
            <a:lvl1pPr algn="ct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hasCustomPrompt="1"/>
          </p:nvPr>
        </p:nvSpPr>
        <p:spPr>
          <a:xfrm>
            <a:off x="3822699" y="4069216"/>
            <a:ext cx="4546600" cy="1015623"/>
          </a:xfrm>
        </p:spPr>
        <p:txBody>
          <a:bodyPr anchor="t">
            <a:normAutofit/>
          </a:bodyPr>
          <a:lstStyle>
            <a:lvl1pPr marL="0" indent="0" algn="ctr">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grpSp>
        <p:nvGrpSpPr>
          <p:cNvPr id="4" name="组合 3"/>
          <p:cNvGrpSpPr/>
          <p:nvPr userDrawn="1"/>
        </p:nvGrpSpPr>
        <p:grpSpPr>
          <a:xfrm>
            <a:off x="-11007" y="-2540"/>
            <a:ext cx="12205547" cy="638308"/>
            <a:chOff x="-139" y="-45"/>
            <a:chExt cx="14416" cy="754"/>
          </a:xfrm>
        </p:grpSpPr>
        <p:pic>
          <p:nvPicPr>
            <p:cNvPr id="5" name="图片 1" descr="1"/>
            <p:cNvPicPr>
              <a:picLocks noChangeAspect="1"/>
            </p:cNvPicPr>
            <p:nvPr userDrawn="1"/>
          </p:nvPicPr>
          <p:blipFill>
            <a:blip r:embed="rId2" cstate="print"/>
            <a:stretch>
              <a:fillRect/>
            </a:stretch>
          </p:blipFill>
          <p:spPr>
            <a:xfrm>
              <a:off x="-139" y="-45"/>
              <a:ext cx="14417" cy="755"/>
            </a:xfrm>
            <a:prstGeom prst="rect">
              <a:avLst/>
            </a:prstGeom>
            <a:noFill/>
            <a:ln w="9525">
              <a:noFill/>
            </a:ln>
          </p:spPr>
        </p:pic>
        <p:pic>
          <p:nvPicPr>
            <p:cNvPr id="6" name="图片 2" descr="2"/>
            <p:cNvPicPr>
              <a:picLocks noChangeAspect="1"/>
            </p:cNvPicPr>
            <p:nvPr userDrawn="1"/>
          </p:nvPicPr>
          <p:blipFill>
            <a:blip r:embed="rId3" cstate="print"/>
            <a:stretch>
              <a:fillRect/>
            </a:stretch>
          </p:blipFill>
          <p:spPr>
            <a:xfrm>
              <a:off x="-17" y="63"/>
              <a:ext cx="3870" cy="552"/>
            </a:xfrm>
            <a:prstGeom prst="rect">
              <a:avLst/>
            </a:prstGeom>
            <a:noFill/>
            <a:ln w="9525">
              <a:noFill/>
            </a:ln>
          </p:spPr>
        </p:pic>
      </p:grpSp>
      <p:pic>
        <p:nvPicPr>
          <p:cNvPr id="7" name="图片 1026"/>
          <p:cNvPicPr>
            <a:picLocks noChangeAspect="1"/>
          </p:cNvPicPr>
          <p:nvPr userDrawn="1"/>
        </p:nvPicPr>
        <p:blipFill>
          <a:blip r:embed="rId4" cstate="print"/>
          <a:srcRect l="490" r="696"/>
          <a:stretch>
            <a:fillRect/>
          </a:stretch>
        </p:blipFill>
        <p:spPr>
          <a:xfrm>
            <a:off x="-11007" y="5813342"/>
            <a:ext cx="12205547" cy="1058203"/>
          </a:xfrm>
          <a:prstGeom prst="rect">
            <a:avLst/>
          </a:prstGeom>
          <a:noFill/>
          <a:ln w="9525">
            <a:noFill/>
          </a:ln>
        </p:spPr>
      </p:pic>
    </p:spTree>
    <p:extLst>
      <p:ext uri="{BB962C8B-B14F-4D97-AF65-F5344CB8AC3E}">
        <p14:creationId xmlns:p14="http://schemas.microsoft.com/office/powerpoint/2010/main" xmlns=""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页脚占位符 4"/>
          <p:cNvSpPr>
            <a:spLocks noGrp="1"/>
          </p:cNvSpPr>
          <p:nvPr>
            <p:ph type="ftr" sz="quarter" idx="11"/>
          </p:nvPr>
        </p:nvSpPr>
        <p:spPr/>
        <p:txBody>
          <a:bodyPr/>
          <a:lstStyle/>
          <a:p>
            <a:r>
              <a:rPr lang="en-US" altLang="zh-CN"/>
              <a:t>www.islide.cc</a:t>
            </a:r>
            <a:endParaRPr lang="zh-CN" altLang="en-US" dirty="0"/>
          </a:p>
        </p:txBody>
      </p:sp>
      <p:sp>
        <p:nvSpPr>
          <p:cNvPr id="6" name="灯片编号占位符 5"/>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xmlns="" val="5689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11007" y="-2540"/>
            <a:ext cx="12205547" cy="638308"/>
            <a:chOff x="-139" y="-45"/>
            <a:chExt cx="14416" cy="754"/>
          </a:xfrm>
        </p:grpSpPr>
        <p:pic>
          <p:nvPicPr>
            <p:cNvPr id="7" name="图片 1" descr="1"/>
            <p:cNvPicPr>
              <a:picLocks noChangeAspect="1"/>
            </p:cNvPicPr>
            <p:nvPr userDrawn="1"/>
          </p:nvPicPr>
          <p:blipFill>
            <a:blip r:embed="rId2" cstate="print"/>
            <a:stretch>
              <a:fillRect/>
            </a:stretch>
          </p:blipFill>
          <p:spPr>
            <a:xfrm>
              <a:off x="-139" y="-45"/>
              <a:ext cx="14417" cy="755"/>
            </a:xfrm>
            <a:prstGeom prst="rect">
              <a:avLst/>
            </a:prstGeom>
            <a:noFill/>
            <a:ln w="9525">
              <a:noFill/>
            </a:ln>
          </p:spPr>
        </p:pic>
        <p:pic>
          <p:nvPicPr>
            <p:cNvPr id="8" name="图片 2" descr="2"/>
            <p:cNvPicPr>
              <a:picLocks noChangeAspect="1"/>
            </p:cNvPicPr>
            <p:nvPr userDrawn="1"/>
          </p:nvPicPr>
          <p:blipFill>
            <a:blip r:embed="rId3" cstate="print"/>
            <a:stretch>
              <a:fillRect/>
            </a:stretch>
          </p:blipFill>
          <p:spPr>
            <a:xfrm>
              <a:off x="-17" y="63"/>
              <a:ext cx="3870" cy="552"/>
            </a:xfrm>
            <a:prstGeom prst="rect">
              <a:avLst/>
            </a:prstGeom>
            <a:noFill/>
            <a:ln w="9525">
              <a:noFill/>
            </a:ln>
          </p:spPr>
        </p:pic>
      </p:grpSp>
      <p:pic>
        <p:nvPicPr>
          <p:cNvPr id="9" name="图片 1026"/>
          <p:cNvPicPr>
            <a:picLocks noChangeAspect="1"/>
          </p:cNvPicPr>
          <p:nvPr userDrawn="1"/>
        </p:nvPicPr>
        <p:blipFill>
          <a:blip r:embed="rId4" cstate="print"/>
          <a:srcRect l="490" r="696"/>
          <a:stretch>
            <a:fillRect/>
          </a:stretch>
        </p:blipFill>
        <p:spPr>
          <a:xfrm>
            <a:off x="-11007" y="5813342"/>
            <a:ext cx="12205547" cy="1058203"/>
          </a:xfrm>
          <a:prstGeom prst="rect">
            <a:avLst/>
          </a:prstGeom>
          <a:noFill/>
          <a:ln w="9525">
            <a:noFill/>
          </a:ln>
        </p:spPr>
      </p:pic>
    </p:spTree>
    <p:extLst>
      <p:ext uri="{BB962C8B-B14F-4D97-AF65-F5344CB8AC3E}">
        <p14:creationId xmlns:p14="http://schemas.microsoft.com/office/powerpoint/2010/main" xmlns="" val="7581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7139655" y="3519599"/>
            <a:ext cx="3985202" cy="865136"/>
          </a:xfrm>
        </p:spPr>
        <p:txBody>
          <a:bodyPr anchor="ctr">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7139655" y="4738990"/>
            <a:ext cx="3985202"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7139655" y="5054624"/>
            <a:ext cx="3985202"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
        <p:nvSpPr>
          <p:cNvPr id="18" name="任意多边形: 形状 17">
            <a:extLst>
              <a:ext uri="{FF2B5EF4-FFF2-40B4-BE49-F238E27FC236}">
                <a16:creationId xmlns:a16="http://schemas.microsoft.com/office/drawing/2014/main" xmlns="" id="{2ADC3407-11E9-442A-BD63-36C8BD427456}"/>
              </a:ext>
            </a:extLst>
          </p:cNvPr>
          <p:cNvSpPr/>
          <p:nvPr userDrawn="1"/>
        </p:nvSpPr>
        <p:spPr>
          <a:xfrm rot="5400000">
            <a:off x="-47170" y="47170"/>
            <a:ext cx="6858000" cy="6763659"/>
          </a:xfrm>
          <a:custGeom>
            <a:avLst/>
            <a:gdLst>
              <a:gd name="connsiteX0" fmla="*/ 0 w 12192000"/>
              <a:gd name="connsiteY0" fmla="*/ 0 h 3924300"/>
              <a:gd name="connsiteX1" fmla="*/ 12192000 w 12192000"/>
              <a:gd name="connsiteY1" fmla="*/ 0 h 3924300"/>
              <a:gd name="connsiteX2" fmla="*/ 12192000 w 12192000"/>
              <a:gd name="connsiteY2" fmla="*/ 3924300 h 3924300"/>
              <a:gd name="connsiteX3" fmla="*/ 0 w 12192000"/>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12192000" h="3924300">
                <a:moveTo>
                  <a:pt x="0" y="0"/>
                </a:moveTo>
                <a:lnTo>
                  <a:pt x="12192000" y="0"/>
                </a:lnTo>
                <a:lnTo>
                  <a:pt x="12192000" y="3924300"/>
                </a:lnTo>
                <a:lnTo>
                  <a:pt x="0" y="3924300"/>
                </a:lnTo>
                <a:close/>
              </a:path>
            </a:pathLst>
          </a:custGeom>
          <a:blipFill>
            <a:blip r:embed="rId2" cstate="print"/>
            <a:srcRect/>
            <a:stretch>
              <a:fillRect l="-7744" t="28757" r="-7744" b="-248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grpSp>
        <p:nvGrpSpPr>
          <p:cNvPr id="2" name="组合 5"/>
          <p:cNvGrpSpPr/>
          <p:nvPr userDrawn="1"/>
        </p:nvGrpSpPr>
        <p:grpSpPr>
          <a:xfrm>
            <a:off x="-11007" y="-2539"/>
            <a:ext cx="12205547" cy="638308"/>
            <a:chOff x="-139" y="-45"/>
            <a:chExt cx="14416" cy="754"/>
          </a:xfrm>
        </p:grpSpPr>
        <p:pic>
          <p:nvPicPr>
            <p:cNvPr id="7" name="图片 1" descr="1"/>
            <p:cNvPicPr>
              <a:picLocks noChangeAspect="1"/>
            </p:cNvPicPr>
            <p:nvPr userDrawn="1"/>
          </p:nvPicPr>
          <p:blipFill>
            <a:blip r:embed="rId2" cstate="print"/>
            <a:stretch>
              <a:fillRect/>
            </a:stretch>
          </p:blipFill>
          <p:spPr>
            <a:xfrm>
              <a:off x="-139" y="-45"/>
              <a:ext cx="14417" cy="755"/>
            </a:xfrm>
            <a:prstGeom prst="rect">
              <a:avLst/>
            </a:prstGeom>
            <a:noFill/>
            <a:ln w="9525">
              <a:noFill/>
            </a:ln>
          </p:spPr>
        </p:pic>
        <p:pic>
          <p:nvPicPr>
            <p:cNvPr id="8" name="图片 2" descr="2"/>
            <p:cNvPicPr>
              <a:picLocks noChangeAspect="1"/>
            </p:cNvPicPr>
            <p:nvPr userDrawn="1"/>
          </p:nvPicPr>
          <p:blipFill>
            <a:blip r:embed="rId3" cstate="print"/>
            <a:stretch>
              <a:fillRect/>
            </a:stretch>
          </p:blipFill>
          <p:spPr>
            <a:xfrm>
              <a:off x="-17" y="63"/>
              <a:ext cx="3870" cy="552"/>
            </a:xfrm>
            <a:prstGeom prst="rect">
              <a:avLst/>
            </a:prstGeom>
            <a:noFill/>
            <a:ln w="9525">
              <a:noFill/>
            </a:ln>
          </p:spPr>
        </p:pic>
      </p:grpSp>
      <p:pic>
        <p:nvPicPr>
          <p:cNvPr id="9" name="图片 1026"/>
          <p:cNvPicPr>
            <a:picLocks noChangeAspect="1"/>
          </p:cNvPicPr>
          <p:nvPr userDrawn="1"/>
        </p:nvPicPr>
        <p:blipFill>
          <a:blip r:embed="rId4" cstate="print"/>
          <a:srcRect l="490" r="696"/>
          <a:stretch>
            <a:fillRect/>
          </a:stretch>
        </p:blipFill>
        <p:spPr>
          <a:xfrm>
            <a:off x="-11007" y="5813344"/>
            <a:ext cx="12205547" cy="1058203"/>
          </a:xfrm>
          <a:prstGeom prst="rect">
            <a:avLst/>
          </a:prstGeom>
          <a:noFill/>
          <a:ln w="9525">
            <a:noFill/>
          </a:ln>
        </p:spPr>
      </p:pic>
    </p:spTree>
    <p:extLst>
      <p:ext uri="{BB962C8B-B14F-4D97-AF65-F5344CB8AC3E}">
        <p14:creationId xmlns="" xmlns:p14="http://schemas.microsoft.com/office/powerpoint/2010/main" val="75817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xmlns=""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CF1532F4-AF97-400D-84E6-F00D2B3D35D1}"/>
              </a:ext>
            </a:extLst>
          </p:cNvPr>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xmlns="" id="{CA7E11C8-4335-45B0-A270-313A25ABC63F}"/>
              </a:ext>
            </a:extLst>
          </p:cNvPr>
          <p:cNvPicPr>
            <a:picLocks noChangeAspect="1"/>
          </p:cNvPicPr>
          <p:nvPr userDrawn="1"/>
        </p:nvPicPr>
        <p:blipFill>
          <a:blip r:embed="rId3" cstate="print"/>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xmlns=""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xmlns=""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xmlns="" id="{299860AF-0C43-4649-A586-85D19517B6FC}"/>
              </a:ext>
            </a:extLst>
          </p:cNvPr>
          <p:cNvPicPr>
            <a:picLocks noChangeAspect="1"/>
          </p:cNvPicPr>
          <p:nvPr userDrawn="1"/>
        </p:nvPicPr>
        <p:blipFill>
          <a:blip r:embed="rId4" cstate="print"/>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xmlns="" id="{A6130A4D-8EC7-4AC1-B434-55DC69102864}"/>
              </a:ext>
            </a:extLst>
          </p:cNvPr>
          <p:cNvPicPr>
            <a:picLocks noChangeAspect="1"/>
          </p:cNvPicPr>
          <p:nvPr userDrawn="1"/>
        </p:nvPicPr>
        <p:blipFill>
          <a:blip r:embed="rId4" cstate="print"/>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6859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xmlns=""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xmlns="" id="{F300B558-79C0-475E-84A0-11700A36CAB6}"/>
              </a:ext>
            </a:extLst>
          </p:cNvPr>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xmlns="" id="{ADFDE997-A67B-4FD0-B6AC-78D1EFE63489}"/>
              </a:ext>
            </a:extLst>
          </p:cNvPr>
          <p:cNvPicPr>
            <a:picLocks noChangeAspect="1"/>
          </p:cNvPicPr>
          <p:nvPr userDrawn="1"/>
        </p:nvPicPr>
        <p:blipFill>
          <a:blip r:embed="rId3" cstate="print"/>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xmlns=""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xmlns=""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D7C9996A-24BA-4EE9-BA5A-589E1841918D}"/>
              </a:ext>
            </a:extLst>
          </p:cNvPr>
          <p:cNvPicPr>
            <a:picLocks noChangeAspect="1"/>
          </p:cNvPicPr>
          <p:nvPr userDrawn="1"/>
        </p:nvPicPr>
        <p:blipFill>
          <a:blip r:embed="rId4" cstate="print"/>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68537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 id="2147483667" r:id="rId7"/>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26018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202287" y="2818237"/>
            <a:ext cx="5787426" cy="442973"/>
          </a:xfrm>
        </p:spPr>
        <p:txBody>
          <a:bodyPr/>
          <a:lstStyle/>
          <a:p>
            <a:r>
              <a:rPr lang="zh-CN" altLang="en-US" dirty="0" smtClean="0"/>
              <a:t>国有资产管理处</a:t>
            </a:r>
            <a:r>
              <a:rPr lang="en-US" altLang="zh-CN" dirty="0" smtClean="0"/>
              <a:t> </a:t>
            </a:r>
            <a:r>
              <a:rPr lang="zh-CN" altLang="en-US" dirty="0" smtClean="0"/>
              <a:t>李谋事</a:t>
            </a:r>
            <a:endParaRPr lang="en-US" altLang="zh-CN" dirty="0"/>
          </a:p>
        </p:txBody>
      </p:sp>
      <p:sp>
        <p:nvSpPr>
          <p:cNvPr id="4" name="标题 3"/>
          <p:cNvSpPr>
            <a:spLocks noGrp="1"/>
          </p:cNvSpPr>
          <p:nvPr>
            <p:ph type="ctrTitle"/>
          </p:nvPr>
        </p:nvSpPr>
        <p:spPr>
          <a:xfrm>
            <a:off x="3202287" y="1583306"/>
            <a:ext cx="5787426" cy="1174750"/>
          </a:xfrm>
        </p:spPr>
        <p:txBody>
          <a:bodyPr/>
          <a:lstStyle/>
          <a:p>
            <a:r>
              <a:rPr lang="en-US" altLang="zh-CN" sz="2800" dirty="0" smtClean="0"/>
              <a:t>2021</a:t>
            </a:r>
            <a:r>
              <a:rPr lang="zh-CN" altLang="en-US" sz="2800" dirty="0" smtClean="0"/>
              <a:t>年固定资产清查盘点报告</a:t>
            </a:r>
            <a:r>
              <a:rPr lang="en-US" altLang="zh-CN" sz="2800" dirty="0" smtClean="0"/>
              <a:t> </a:t>
            </a:r>
            <a:r>
              <a:rPr lang="en-US" altLang="zh-CN" sz="2800" dirty="0"/>
              <a:t/>
            </a:r>
            <a:br>
              <a:rPr lang="en-US" altLang="zh-CN" sz="2800" dirty="0"/>
            </a:br>
            <a:r>
              <a:rPr lang="zh-CN" altLang="en-US" sz="2800" dirty="0" smtClean="0"/>
              <a:t>及资产系统运行培训</a:t>
            </a:r>
            <a:endParaRPr lang="zh-CN" altLang="en-US" dirty="0">
              <a:solidFill>
                <a:schemeClr val="accent1"/>
              </a:solidFill>
            </a:endParaRPr>
          </a:p>
        </p:txBody>
      </p:sp>
      <p:sp>
        <p:nvSpPr>
          <p:cNvPr id="6" name="文本占位符 5"/>
          <p:cNvSpPr>
            <a:spLocks noGrp="1"/>
          </p:cNvSpPr>
          <p:nvPr>
            <p:ph type="body" sz="quarter" idx="10"/>
          </p:nvPr>
        </p:nvSpPr>
        <p:spPr>
          <a:xfrm>
            <a:off x="4639109" y="3776387"/>
            <a:ext cx="2913783" cy="248371"/>
          </a:xfrm>
        </p:spPr>
        <p:txBody>
          <a:bodyPr/>
          <a:lstStyle/>
          <a:p>
            <a:r>
              <a:rPr lang="zh-CN" altLang="en-US" dirty="0" smtClean="0"/>
              <a:t>行政楼二楼会议室</a:t>
            </a:r>
            <a:endParaRPr lang="en-US" altLang="zh-CN" dirty="0"/>
          </a:p>
        </p:txBody>
      </p:sp>
      <p:sp>
        <p:nvSpPr>
          <p:cNvPr id="7" name="文本占位符 6"/>
          <p:cNvSpPr>
            <a:spLocks noGrp="1"/>
          </p:cNvSpPr>
          <p:nvPr>
            <p:ph type="body" sz="quarter" idx="11"/>
          </p:nvPr>
        </p:nvSpPr>
        <p:spPr>
          <a:xfrm>
            <a:off x="4639109" y="4084939"/>
            <a:ext cx="2913783" cy="248371"/>
          </a:xfrm>
        </p:spPr>
        <p:txBody>
          <a:bodyPr/>
          <a:lstStyle/>
          <a:p>
            <a:r>
              <a:rPr lang="en-US" altLang="zh-CN" dirty="0" smtClean="0"/>
              <a:t>2021</a:t>
            </a:r>
            <a:r>
              <a:rPr lang="zh-CN" altLang="en-US" dirty="0" smtClean="0"/>
              <a:t>年</a:t>
            </a:r>
            <a:r>
              <a:rPr lang="en-US" altLang="zh-CN" dirty="0" smtClean="0"/>
              <a:t>6</a:t>
            </a:r>
            <a:r>
              <a:rPr lang="zh-CN" altLang="en-US" dirty="0" smtClean="0"/>
              <a:t>月</a:t>
            </a:r>
            <a:r>
              <a:rPr lang="en-US" altLang="zh-CN" dirty="0" smtClean="0"/>
              <a:t>17</a:t>
            </a:r>
            <a:r>
              <a:rPr lang="zh-CN" altLang="en-US" dirty="0" smtClean="0"/>
              <a:t>日</a:t>
            </a:r>
            <a:endParaRPr lang="en-US" altLang="en-US" dirty="0"/>
          </a:p>
        </p:txBody>
      </p:sp>
      <p:cxnSp>
        <p:nvCxnSpPr>
          <p:cNvPr id="62" name="直接连接符 61">
            <a:extLst>
              <a:ext uri="{FF2B5EF4-FFF2-40B4-BE49-F238E27FC236}">
                <a16:creationId xmlns:a16="http://schemas.microsoft.com/office/drawing/2014/main" xmlns="" id="{F2B89207-842B-4543-8439-B5BA11649F09}"/>
              </a:ext>
            </a:extLst>
          </p:cNvPr>
          <p:cNvCxnSpPr/>
          <p:nvPr/>
        </p:nvCxnSpPr>
        <p:spPr>
          <a:xfrm>
            <a:off x="3200400" y="3261210"/>
            <a:ext cx="57912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xmlns="" id="{4F9FC58F-9C75-4A99-AE72-3433E3C90246}"/>
              </a:ext>
            </a:extLst>
          </p:cNvPr>
          <p:cNvGrpSpPr/>
          <p:nvPr/>
        </p:nvGrpSpPr>
        <p:grpSpPr>
          <a:xfrm>
            <a:off x="4621203" y="5614209"/>
            <a:ext cx="3413664" cy="1252508"/>
            <a:chOff x="675908" y="693106"/>
            <a:chExt cx="9053516" cy="3321826"/>
          </a:xfrm>
        </p:grpSpPr>
        <p:sp>
          <p:nvSpPr>
            <p:cNvPr id="18" name="文本框 17">
              <a:extLst>
                <a:ext uri="{FF2B5EF4-FFF2-40B4-BE49-F238E27FC236}">
                  <a16:creationId xmlns:a16="http://schemas.microsoft.com/office/drawing/2014/main" xmlns="" id="{CBB88046-DA0C-4D62-ABE0-DF4F219BC41E}"/>
                </a:ext>
              </a:extLst>
            </p:cNvPr>
            <p:cNvSpPr txBox="1"/>
            <p:nvPr/>
          </p:nvSpPr>
          <p:spPr>
            <a:xfrm>
              <a:off x="675908" y="693106"/>
              <a:ext cx="2769328" cy="3321826"/>
            </a:xfrm>
            <a:prstGeom prst="rect">
              <a:avLst/>
            </a:prstGeom>
            <a:noFill/>
          </p:spPr>
          <p:txBody>
            <a:bodyPr wrap="none" rtlCol="0">
              <a:prstTxWarp prst="textPlain">
                <a:avLst/>
              </a:prstTxWarp>
              <a:spAutoFit/>
            </a:bodyPr>
            <a:lstStyle/>
            <a:p>
              <a:r>
                <a:rPr lang="en-US" altLang="zh-CN" sz="9600" dirty="0">
                  <a:solidFill>
                    <a:schemeClr val="tx2">
                      <a:alpha val="34000"/>
                    </a:schemeClr>
                  </a:solidFill>
                  <a:latin typeface="Impact" panose="020B0806030902050204" pitchFamily="34" charset="0"/>
                </a:rPr>
                <a:t>2</a:t>
              </a:r>
              <a:endParaRPr lang="zh-CN" altLang="en-US" sz="9600" dirty="0">
                <a:solidFill>
                  <a:schemeClr val="tx2">
                    <a:alpha val="34000"/>
                  </a:schemeClr>
                </a:solidFill>
                <a:latin typeface="Impact" panose="020B0806030902050204" pitchFamily="34" charset="0"/>
              </a:endParaRPr>
            </a:p>
          </p:txBody>
        </p:sp>
        <p:sp>
          <p:nvSpPr>
            <p:cNvPr id="19" name="文本框 18">
              <a:extLst>
                <a:ext uri="{FF2B5EF4-FFF2-40B4-BE49-F238E27FC236}">
                  <a16:creationId xmlns:a16="http://schemas.microsoft.com/office/drawing/2014/main" xmlns="" id="{26D4D4DA-FA36-4DDE-8DFE-C3548A560484}"/>
                </a:ext>
              </a:extLst>
            </p:cNvPr>
            <p:cNvSpPr txBox="1"/>
            <p:nvPr/>
          </p:nvSpPr>
          <p:spPr>
            <a:xfrm>
              <a:off x="2770637" y="693106"/>
              <a:ext cx="2769328" cy="3321826"/>
            </a:xfrm>
            <a:prstGeom prst="rect">
              <a:avLst/>
            </a:prstGeom>
            <a:noFill/>
          </p:spPr>
          <p:txBody>
            <a:bodyPr wrap="none" rtlCol="0">
              <a:prstTxWarp prst="textPlain">
                <a:avLst/>
              </a:prstTxWarp>
              <a:spAutoFit/>
            </a:bodyPr>
            <a:lstStyle/>
            <a:p>
              <a:r>
                <a:rPr lang="en-US" altLang="zh-CN" sz="9600" dirty="0">
                  <a:solidFill>
                    <a:schemeClr val="tx2">
                      <a:alpha val="34000"/>
                    </a:schemeClr>
                  </a:solidFill>
                  <a:latin typeface="Impact" panose="020B0806030902050204" pitchFamily="34" charset="0"/>
                </a:rPr>
                <a:t>0</a:t>
              </a:r>
              <a:endParaRPr lang="zh-CN" altLang="en-US" sz="9600" dirty="0">
                <a:solidFill>
                  <a:schemeClr val="tx2">
                    <a:alpha val="34000"/>
                  </a:schemeClr>
                </a:solidFill>
                <a:latin typeface="Impact" panose="020B0806030902050204" pitchFamily="34" charset="0"/>
              </a:endParaRPr>
            </a:p>
          </p:txBody>
        </p:sp>
        <p:sp>
          <p:nvSpPr>
            <p:cNvPr id="20" name="文本框 19">
              <a:extLst>
                <a:ext uri="{FF2B5EF4-FFF2-40B4-BE49-F238E27FC236}">
                  <a16:creationId xmlns:a16="http://schemas.microsoft.com/office/drawing/2014/main" xmlns="" id="{FF425B85-D13B-4D06-9EBD-A57DA15BAE62}"/>
                </a:ext>
              </a:extLst>
            </p:cNvPr>
            <p:cNvSpPr txBox="1"/>
            <p:nvPr/>
          </p:nvSpPr>
          <p:spPr>
            <a:xfrm>
              <a:off x="4865366" y="693106"/>
              <a:ext cx="2769328" cy="3321826"/>
            </a:xfrm>
            <a:prstGeom prst="rect">
              <a:avLst/>
            </a:prstGeom>
            <a:noFill/>
          </p:spPr>
          <p:txBody>
            <a:bodyPr wrap="none" rtlCol="0">
              <a:prstTxWarp prst="textPlain">
                <a:avLst/>
              </a:prstTxWarp>
              <a:spAutoFit/>
            </a:bodyPr>
            <a:lstStyle/>
            <a:p>
              <a:r>
                <a:rPr lang="en-US" altLang="zh-CN" sz="9600" dirty="0">
                  <a:solidFill>
                    <a:schemeClr val="tx2">
                      <a:alpha val="34000"/>
                    </a:schemeClr>
                  </a:solidFill>
                  <a:latin typeface="Impact" panose="020B0806030902050204" pitchFamily="34" charset="0"/>
                </a:rPr>
                <a:t>1</a:t>
              </a:r>
              <a:endParaRPr lang="zh-CN" altLang="en-US" sz="9600" dirty="0">
                <a:solidFill>
                  <a:schemeClr val="tx2">
                    <a:alpha val="34000"/>
                  </a:schemeClr>
                </a:solidFill>
                <a:latin typeface="Impact" panose="020B0806030902050204" pitchFamily="34" charset="0"/>
              </a:endParaRPr>
            </a:p>
          </p:txBody>
        </p:sp>
        <p:sp>
          <p:nvSpPr>
            <p:cNvPr id="21" name="文本框 20">
              <a:extLst>
                <a:ext uri="{FF2B5EF4-FFF2-40B4-BE49-F238E27FC236}">
                  <a16:creationId xmlns:a16="http://schemas.microsoft.com/office/drawing/2014/main" xmlns="" id="{98E90643-75C2-4D2E-844E-02C863EB4658}"/>
                </a:ext>
              </a:extLst>
            </p:cNvPr>
            <p:cNvSpPr txBox="1"/>
            <p:nvPr/>
          </p:nvSpPr>
          <p:spPr>
            <a:xfrm>
              <a:off x="6960096" y="693106"/>
              <a:ext cx="2769328" cy="3321826"/>
            </a:xfrm>
            <a:prstGeom prst="rect">
              <a:avLst/>
            </a:prstGeom>
            <a:noFill/>
          </p:spPr>
          <p:txBody>
            <a:bodyPr wrap="none" rtlCol="0">
              <a:prstTxWarp prst="textPlain">
                <a:avLst/>
              </a:prstTxWarp>
              <a:spAutoFit/>
            </a:bodyPr>
            <a:lstStyle/>
            <a:p>
              <a:r>
                <a:rPr lang="en-US" altLang="zh-CN" sz="9600" dirty="0">
                  <a:solidFill>
                    <a:schemeClr val="tx2">
                      <a:alpha val="34000"/>
                    </a:schemeClr>
                  </a:solidFill>
                  <a:latin typeface="Impact" panose="020B0806030902050204" pitchFamily="34" charset="0"/>
                </a:rPr>
                <a:t>8</a:t>
              </a:r>
              <a:endParaRPr lang="zh-CN" altLang="en-US" sz="9600" dirty="0">
                <a:solidFill>
                  <a:schemeClr val="tx2">
                    <a:alpha val="34000"/>
                  </a:schemeClr>
                </a:solidFill>
                <a:latin typeface="Impact" panose="020B0806030902050204" pitchFamily="34" charset="0"/>
              </a:endParaRPr>
            </a:p>
          </p:txBody>
        </p:sp>
      </p:grpSp>
    </p:spTree>
    <p:extLst>
      <p:ext uri="{BB962C8B-B14F-4D97-AF65-F5344CB8AC3E}">
        <p14:creationId xmlns:p14="http://schemas.microsoft.com/office/powerpoint/2010/main" xmlns="" val="227174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 xmlns:a16="http://schemas.microsoft.com/office/drawing/2014/main" id="{ACEA6914-C8A6-4995-A651-082671DD24E6}"/>
              </a:ext>
            </a:extLst>
          </p:cNvPr>
          <p:cNvSpPr>
            <a:spLocks noGrp="1"/>
          </p:cNvSpPr>
          <p:nvPr>
            <p:ph type="sldNum" sz="quarter" idx="4294967295"/>
          </p:nvPr>
        </p:nvSpPr>
        <p:spPr>
          <a:xfrm>
            <a:off x="8610599" y="6240464"/>
            <a:ext cx="2909888" cy="206381"/>
          </a:xfrm>
        </p:spPr>
        <p:txBody>
          <a:bodyPr/>
          <a:lstStyle/>
          <a:p>
            <a:fld id="{5DD3DB80-B894-403A-B48E-6FDC1A72010E}" type="slidenum">
              <a:rPr lang="zh-CN" altLang="en-US" smtClean="0"/>
              <a:pPr/>
              <a:t>10</a:t>
            </a:fld>
            <a:endParaRPr lang="zh-CN" altLang="en-US"/>
          </a:p>
        </p:txBody>
      </p:sp>
      <p:sp>
        <p:nvSpPr>
          <p:cNvPr id="58" name="TextBox 57"/>
          <p:cNvSpPr txBox="1"/>
          <p:nvPr/>
        </p:nvSpPr>
        <p:spPr>
          <a:xfrm>
            <a:off x="139959" y="690465"/>
            <a:ext cx="3708702" cy="400105"/>
          </a:xfrm>
          <a:prstGeom prst="rect">
            <a:avLst/>
          </a:prstGeom>
          <a:noFill/>
        </p:spPr>
        <p:txBody>
          <a:bodyPr wrap="none" lIns="121917" tIns="60958" rIns="121917" bIns="60958" rtlCol="0">
            <a:spAutoFit/>
          </a:bodyPr>
          <a:lstStyle/>
          <a:p>
            <a:r>
              <a:rPr lang="zh-CN" altLang="en-US" dirty="0" smtClean="0"/>
              <a:t>业务流程介绍：资产验收报账流程</a:t>
            </a:r>
            <a:endParaRPr lang="zh-CN" altLang="en-US" dirty="0"/>
          </a:p>
        </p:txBody>
      </p:sp>
      <p:sp>
        <p:nvSpPr>
          <p:cNvPr id="65" name="TextBox 64"/>
          <p:cNvSpPr txBox="1"/>
          <p:nvPr/>
        </p:nvSpPr>
        <p:spPr>
          <a:xfrm>
            <a:off x="634840" y="1115735"/>
            <a:ext cx="1169545" cy="400105"/>
          </a:xfrm>
          <a:prstGeom prst="rect">
            <a:avLst/>
          </a:prstGeom>
          <a:noFill/>
        </p:spPr>
        <p:txBody>
          <a:bodyPr wrap="none" lIns="121917" tIns="60958" rIns="121917" bIns="60958" rtlCol="0">
            <a:spAutoFit/>
          </a:bodyPr>
          <a:lstStyle/>
          <a:p>
            <a:r>
              <a:rPr lang="zh-CN" altLang="en-US" dirty="0" smtClean="0"/>
              <a:t>流程节点</a:t>
            </a:r>
            <a:endParaRPr lang="zh-CN" altLang="en-US" dirty="0"/>
          </a:p>
        </p:txBody>
      </p:sp>
      <p:sp>
        <p:nvSpPr>
          <p:cNvPr id="66" name="TextBox 65"/>
          <p:cNvSpPr txBox="1"/>
          <p:nvPr/>
        </p:nvSpPr>
        <p:spPr>
          <a:xfrm>
            <a:off x="3487097" y="1115735"/>
            <a:ext cx="1169545" cy="400105"/>
          </a:xfrm>
          <a:prstGeom prst="rect">
            <a:avLst/>
          </a:prstGeom>
          <a:noFill/>
        </p:spPr>
        <p:txBody>
          <a:bodyPr wrap="none" lIns="121917" tIns="60958" rIns="121917" bIns="60958" rtlCol="0">
            <a:spAutoFit/>
          </a:bodyPr>
          <a:lstStyle/>
          <a:p>
            <a:r>
              <a:rPr lang="zh-CN" altLang="en-US" dirty="0" smtClean="0"/>
              <a:t>操作细则</a:t>
            </a:r>
            <a:endParaRPr lang="zh-CN" altLang="en-US" dirty="0"/>
          </a:p>
        </p:txBody>
      </p:sp>
      <p:sp>
        <p:nvSpPr>
          <p:cNvPr id="67" name="TextBox 66"/>
          <p:cNvSpPr txBox="1"/>
          <p:nvPr/>
        </p:nvSpPr>
        <p:spPr>
          <a:xfrm>
            <a:off x="5953463" y="1115735"/>
            <a:ext cx="938712" cy="400105"/>
          </a:xfrm>
          <a:prstGeom prst="rect">
            <a:avLst/>
          </a:prstGeom>
          <a:noFill/>
        </p:spPr>
        <p:txBody>
          <a:bodyPr wrap="none" lIns="121917" tIns="60958" rIns="121917" bIns="60958" rtlCol="0">
            <a:spAutoFit/>
          </a:bodyPr>
          <a:lstStyle/>
          <a:p>
            <a:r>
              <a:rPr lang="zh-CN" altLang="en-US" dirty="0" smtClean="0"/>
              <a:t>执行人</a:t>
            </a:r>
            <a:endParaRPr lang="zh-CN" altLang="en-US" dirty="0"/>
          </a:p>
        </p:txBody>
      </p:sp>
      <p:grpSp>
        <p:nvGrpSpPr>
          <p:cNvPr id="2" name="组合 84"/>
          <p:cNvGrpSpPr/>
          <p:nvPr/>
        </p:nvGrpSpPr>
        <p:grpSpPr>
          <a:xfrm>
            <a:off x="435567" y="1544339"/>
            <a:ext cx="7004581" cy="732533"/>
            <a:chOff x="1937857" y="1702964"/>
            <a:chExt cx="7710440" cy="812907"/>
          </a:xfrm>
        </p:grpSpPr>
        <p:sp>
          <p:nvSpPr>
            <p:cNvPr id="64" name="矩形 63"/>
            <p:cNvSpPr/>
            <p:nvPr/>
          </p:nvSpPr>
          <p:spPr>
            <a:xfrm>
              <a:off x="1937857" y="1702964"/>
              <a:ext cx="1744910"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资产录入</a:t>
              </a:r>
              <a:endParaRPr lang="zh-CN" altLang="en-US" dirty="0"/>
            </a:p>
          </p:txBody>
        </p:sp>
        <p:sp>
          <p:nvSpPr>
            <p:cNvPr id="68" name="矩形 67"/>
            <p:cNvSpPr/>
            <p:nvPr/>
          </p:nvSpPr>
          <p:spPr>
            <a:xfrm>
              <a:off x="4469696" y="1702964"/>
              <a:ext cx="2536460" cy="81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smtClean="0"/>
                <a:t>1.</a:t>
              </a:r>
              <a:r>
                <a:rPr lang="zh-CN" altLang="en-US" sz="1200" b="1" dirty="0" smtClean="0"/>
                <a:t>依据采购合同、发票信息，在系统中进行固定资产建账；</a:t>
              </a:r>
              <a:endParaRPr lang="en-US" altLang="zh-CN" sz="1200" b="1" dirty="0" smtClean="0"/>
            </a:p>
            <a:p>
              <a:r>
                <a:rPr lang="en-US" altLang="zh-CN" sz="1200" b="1" dirty="0" smtClean="0"/>
                <a:t>2.</a:t>
              </a:r>
              <a:r>
                <a:rPr lang="zh-CN" altLang="en-US" sz="1200" b="1" dirty="0" smtClean="0"/>
                <a:t>将验收单提交至校级资产管理员审核</a:t>
              </a:r>
              <a:endParaRPr lang="zh-CN" altLang="en-US" sz="1200" b="1" dirty="0"/>
            </a:p>
          </p:txBody>
        </p:sp>
        <p:sp>
          <p:nvSpPr>
            <p:cNvPr id="69" name="矩形 68"/>
            <p:cNvSpPr/>
            <p:nvPr/>
          </p:nvSpPr>
          <p:spPr>
            <a:xfrm>
              <a:off x="7634939" y="1719741"/>
              <a:ext cx="2013358" cy="713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部门资产管理员</a:t>
              </a:r>
              <a:endParaRPr lang="zh-CN" altLang="en-US" dirty="0"/>
            </a:p>
          </p:txBody>
        </p:sp>
      </p:grpSp>
      <p:grpSp>
        <p:nvGrpSpPr>
          <p:cNvPr id="3" name="组合 81"/>
          <p:cNvGrpSpPr/>
          <p:nvPr/>
        </p:nvGrpSpPr>
        <p:grpSpPr>
          <a:xfrm>
            <a:off x="435568" y="2250809"/>
            <a:ext cx="7004581" cy="1014895"/>
            <a:chOff x="1937857" y="2554391"/>
            <a:chExt cx="7667625" cy="1237431"/>
          </a:xfrm>
        </p:grpSpPr>
        <p:sp>
          <p:nvSpPr>
            <p:cNvPr id="70" name="矩形 69"/>
            <p:cNvSpPr/>
            <p:nvPr/>
          </p:nvSpPr>
          <p:spPr>
            <a:xfrm>
              <a:off x="1937857" y="3061980"/>
              <a:ext cx="1744910"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资产审核</a:t>
              </a:r>
              <a:endParaRPr lang="zh-CN" altLang="en-US" dirty="0"/>
            </a:p>
          </p:txBody>
        </p:sp>
        <p:sp>
          <p:nvSpPr>
            <p:cNvPr id="71" name="矩形 70"/>
            <p:cNvSpPr/>
            <p:nvPr/>
          </p:nvSpPr>
          <p:spPr>
            <a:xfrm>
              <a:off x="4455636" y="2937359"/>
              <a:ext cx="2627472" cy="83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smtClean="0"/>
                <a:t>1.</a:t>
              </a:r>
              <a:r>
                <a:rPr lang="zh-CN" altLang="en-US" sz="1200" b="1" dirty="0" smtClean="0"/>
                <a:t>依据采购合同、发票信息，审核资产数据的完整性、准确性；</a:t>
              </a:r>
              <a:endParaRPr lang="en-US" altLang="zh-CN" sz="1200" b="1" dirty="0" smtClean="0"/>
            </a:p>
            <a:p>
              <a:r>
                <a:rPr lang="en-US" altLang="zh-CN" sz="1200" b="1" dirty="0" smtClean="0"/>
                <a:t>2.</a:t>
              </a:r>
              <a:r>
                <a:rPr lang="zh-CN" altLang="en-US" sz="1200" b="1" dirty="0" smtClean="0"/>
                <a:t>将验收单提交至资产入账审定</a:t>
              </a:r>
              <a:endParaRPr lang="zh-CN" altLang="en-US" sz="1200" b="1" dirty="0"/>
            </a:p>
          </p:txBody>
        </p:sp>
        <p:sp>
          <p:nvSpPr>
            <p:cNvPr id="72" name="矩形 71"/>
            <p:cNvSpPr/>
            <p:nvPr/>
          </p:nvSpPr>
          <p:spPr>
            <a:xfrm>
              <a:off x="7592123" y="3078759"/>
              <a:ext cx="2013359" cy="713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校级资产管理员</a:t>
              </a:r>
              <a:endParaRPr lang="zh-CN" altLang="en-US" dirty="0"/>
            </a:p>
          </p:txBody>
        </p:sp>
        <p:sp>
          <p:nvSpPr>
            <p:cNvPr id="79" name="下箭头 78"/>
            <p:cNvSpPr/>
            <p:nvPr/>
          </p:nvSpPr>
          <p:spPr>
            <a:xfrm>
              <a:off x="2676088" y="2554391"/>
              <a:ext cx="184558" cy="503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82"/>
          <p:cNvGrpSpPr/>
          <p:nvPr/>
        </p:nvGrpSpPr>
        <p:grpSpPr>
          <a:xfrm>
            <a:off x="435568" y="4446881"/>
            <a:ext cx="7004581" cy="998345"/>
            <a:chOff x="1937857" y="3775045"/>
            <a:chExt cx="7604283" cy="1229310"/>
          </a:xfrm>
        </p:grpSpPr>
        <p:sp>
          <p:nvSpPr>
            <p:cNvPr id="73" name="矩形 72"/>
            <p:cNvSpPr/>
            <p:nvPr/>
          </p:nvSpPr>
          <p:spPr>
            <a:xfrm>
              <a:off x="1937857" y="4244828"/>
              <a:ext cx="1744910"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资产审定</a:t>
              </a:r>
              <a:endParaRPr lang="zh-CN" altLang="en-US" dirty="0"/>
            </a:p>
          </p:txBody>
        </p:sp>
        <p:sp>
          <p:nvSpPr>
            <p:cNvPr id="74" name="矩形 73"/>
            <p:cNvSpPr/>
            <p:nvPr/>
          </p:nvSpPr>
          <p:spPr>
            <a:xfrm>
              <a:off x="4434837" y="4058575"/>
              <a:ext cx="2501536" cy="94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00" b="1" dirty="0" smtClean="0"/>
                <a:t>1.</a:t>
              </a:r>
              <a:r>
                <a:rPr lang="zh-CN" altLang="en-US" sz="1300" b="1" dirty="0" smtClean="0"/>
                <a:t>依据采购合同、发票信息，审核资产数据的价值信息；</a:t>
              </a:r>
              <a:endParaRPr lang="en-US" altLang="zh-CN" sz="1300" b="1" dirty="0" smtClean="0"/>
            </a:p>
            <a:p>
              <a:r>
                <a:rPr lang="en-US" altLang="zh-CN" sz="1300" b="1" dirty="0" smtClean="0"/>
                <a:t>2.</a:t>
              </a:r>
              <a:r>
                <a:rPr lang="zh-CN" altLang="en-US" sz="1300" b="1" dirty="0" smtClean="0"/>
                <a:t>上传现场验收单</a:t>
              </a:r>
              <a:endParaRPr lang="en-US" altLang="zh-CN" sz="1300" b="1" dirty="0" smtClean="0"/>
            </a:p>
            <a:p>
              <a:r>
                <a:rPr lang="en-US" altLang="zh-CN" sz="1300" b="1" dirty="0" smtClean="0"/>
                <a:t>3.</a:t>
              </a:r>
              <a:r>
                <a:rPr lang="zh-CN" altLang="en-US" sz="1300" b="1" dirty="0" smtClean="0"/>
                <a:t>将验收单导出</a:t>
              </a:r>
              <a:endParaRPr lang="zh-CN" altLang="en-US" sz="1300" b="1" dirty="0"/>
            </a:p>
          </p:txBody>
        </p:sp>
        <p:sp>
          <p:nvSpPr>
            <p:cNvPr id="75" name="矩形 74"/>
            <p:cNvSpPr/>
            <p:nvPr/>
          </p:nvSpPr>
          <p:spPr>
            <a:xfrm>
              <a:off x="7528782" y="4261606"/>
              <a:ext cx="2013358"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账务审核员</a:t>
              </a:r>
              <a:endParaRPr lang="zh-CN" altLang="en-US" dirty="0"/>
            </a:p>
          </p:txBody>
        </p:sp>
        <p:sp>
          <p:nvSpPr>
            <p:cNvPr id="80" name="下箭头 79"/>
            <p:cNvSpPr/>
            <p:nvPr/>
          </p:nvSpPr>
          <p:spPr>
            <a:xfrm>
              <a:off x="2676088" y="3775045"/>
              <a:ext cx="184558" cy="503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83"/>
          <p:cNvGrpSpPr/>
          <p:nvPr/>
        </p:nvGrpSpPr>
        <p:grpSpPr>
          <a:xfrm>
            <a:off x="435567" y="5496266"/>
            <a:ext cx="7004583" cy="932549"/>
            <a:chOff x="1937857" y="4983059"/>
            <a:chExt cx="7583400" cy="1216403"/>
          </a:xfrm>
        </p:grpSpPr>
        <p:sp>
          <p:nvSpPr>
            <p:cNvPr id="76" name="矩形 75"/>
            <p:cNvSpPr/>
            <p:nvPr/>
          </p:nvSpPr>
          <p:spPr>
            <a:xfrm>
              <a:off x="1937857" y="5469620"/>
              <a:ext cx="1744910"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资产入账</a:t>
              </a:r>
              <a:endParaRPr lang="zh-CN" altLang="en-US" dirty="0"/>
            </a:p>
          </p:txBody>
        </p:sp>
        <p:sp>
          <p:nvSpPr>
            <p:cNvPr id="77" name="矩形 76"/>
            <p:cNvSpPr/>
            <p:nvPr/>
          </p:nvSpPr>
          <p:spPr>
            <a:xfrm>
              <a:off x="4427982" y="5166951"/>
              <a:ext cx="2494666" cy="101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smtClean="0"/>
                <a:t>1.</a:t>
              </a:r>
              <a:r>
                <a:rPr lang="zh-CN" altLang="en-US" sz="1200" b="1" dirty="0" smtClean="0"/>
                <a:t>将验收单导入至财政厅资产系统；</a:t>
              </a:r>
              <a:endParaRPr lang="en-US" altLang="zh-CN" sz="1200" b="1" dirty="0" smtClean="0"/>
            </a:p>
            <a:p>
              <a:r>
                <a:rPr lang="en-US" altLang="zh-CN" sz="1200" b="1" dirty="0" smtClean="0"/>
                <a:t>2.</a:t>
              </a:r>
              <a:r>
                <a:rPr lang="zh-CN" altLang="en-US" sz="1200" b="1" dirty="0" smtClean="0"/>
                <a:t>在财政厅资产系统中提交至财务</a:t>
              </a:r>
              <a:endParaRPr lang="zh-CN" altLang="en-US" sz="1200" b="1" dirty="0"/>
            </a:p>
          </p:txBody>
        </p:sp>
        <p:sp>
          <p:nvSpPr>
            <p:cNvPr id="78" name="矩形 77"/>
            <p:cNvSpPr/>
            <p:nvPr/>
          </p:nvSpPr>
          <p:spPr>
            <a:xfrm>
              <a:off x="7507900" y="5486398"/>
              <a:ext cx="2013357"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校级资产管理员</a:t>
              </a:r>
              <a:endParaRPr lang="zh-CN" altLang="en-US" dirty="0"/>
            </a:p>
          </p:txBody>
        </p:sp>
        <p:sp>
          <p:nvSpPr>
            <p:cNvPr id="81" name="下箭头 80"/>
            <p:cNvSpPr/>
            <p:nvPr/>
          </p:nvSpPr>
          <p:spPr>
            <a:xfrm>
              <a:off x="2676088" y="4983059"/>
              <a:ext cx="184558" cy="503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85"/>
          <p:cNvGrpSpPr/>
          <p:nvPr/>
        </p:nvGrpSpPr>
        <p:grpSpPr>
          <a:xfrm>
            <a:off x="435568" y="3355203"/>
            <a:ext cx="7004581" cy="974237"/>
            <a:chOff x="1937857" y="3775045"/>
            <a:chExt cx="7604283" cy="1199625"/>
          </a:xfrm>
        </p:grpSpPr>
        <p:sp>
          <p:nvSpPr>
            <p:cNvPr id="87" name="矩形 86"/>
            <p:cNvSpPr/>
            <p:nvPr/>
          </p:nvSpPr>
          <p:spPr>
            <a:xfrm>
              <a:off x="1937857" y="4244828"/>
              <a:ext cx="1744910"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现场验收</a:t>
              </a:r>
              <a:endParaRPr lang="zh-CN" altLang="en-US" dirty="0"/>
            </a:p>
          </p:txBody>
        </p:sp>
        <p:sp>
          <p:nvSpPr>
            <p:cNvPr id="88" name="矩形 87"/>
            <p:cNvSpPr/>
            <p:nvPr/>
          </p:nvSpPr>
          <p:spPr>
            <a:xfrm>
              <a:off x="4434837" y="4233338"/>
              <a:ext cx="2501536"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00" b="1" dirty="0" smtClean="0"/>
                <a:t>1.</a:t>
              </a:r>
              <a:r>
                <a:rPr lang="zh-CN" altLang="en-US" sz="1300" b="1" dirty="0" smtClean="0"/>
                <a:t>打印资产条码并张贴；</a:t>
              </a:r>
              <a:endParaRPr lang="en-US" altLang="zh-CN" sz="1300" b="1" dirty="0" smtClean="0"/>
            </a:p>
            <a:p>
              <a:r>
                <a:rPr lang="en-US" altLang="zh-CN" sz="1300" b="1" dirty="0" smtClean="0"/>
                <a:t>2.</a:t>
              </a:r>
              <a:r>
                <a:rPr lang="zh-CN" altLang="en-US" sz="1300" b="1" dirty="0" smtClean="0"/>
                <a:t>完成现场验收</a:t>
              </a:r>
              <a:endParaRPr lang="en-US" altLang="zh-CN" sz="1300" b="1" dirty="0" smtClean="0"/>
            </a:p>
          </p:txBody>
        </p:sp>
        <p:sp>
          <p:nvSpPr>
            <p:cNvPr id="89" name="矩形 88"/>
            <p:cNvSpPr/>
            <p:nvPr/>
          </p:nvSpPr>
          <p:spPr>
            <a:xfrm>
              <a:off x="7528782" y="4261606"/>
              <a:ext cx="2013358" cy="7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验收小组</a:t>
              </a:r>
              <a:endParaRPr lang="zh-CN" altLang="en-US" dirty="0"/>
            </a:p>
          </p:txBody>
        </p:sp>
        <p:sp>
          <p:nvSpPr>
            <p:cNvPr id="90" name="下箭头 89"/>
            <p:cNvSpPr/>
            <p:nvPr/>
          </p:nvSpPr>
          <p:spPr>
            <a:xfrm>
              <a:off x="2676088" y="3775045"/>
              <a:ext cx="184558" cy="503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p:cNvPicPr>
            <a:picLocks noChangeAspect="1" noChangeArrowheads="1"/>
          </p:cNvPicPr>
          <p:nvPr/>
        </p:nvPicPr>
        <p:blipFill>
          <a:blip r:embed="rId2" cstate="print"/>
          <a:srcRect/>
          <a:stretch>
            <a:fillRect/>
          </a:stretch>
        </p:blipFill>
        <p:spPr bwMode="auto">
          <a:xfrm>
            <a:off x="7470084" y="1278294"/>
            <a:ext cx="5057828" cy="4049487"/>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7531566" y="2467947"/>
            <a:ext cx="4705351" cy="274320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7552066" y="544287"/>
            <a:ext cx="4067175" cy="6553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546927" y="2231282"/>
            <a:ext cx="4915677" cy="4221565"/>
          </a:xfrm>
          <a:prstGeom prst="rect">
            <a:avLst/>
          </a:prstGeom>
          <a:noFill/>
          <a:ln w="9525">
            <a:noFill/>
            <a:miter lim="800000"/>
            <a:headEnd/>
            <a:tailEnd/>
          </a:ln>
        </p:spPr>
      </p:pic>
    </p:spTree>
    <p:extLst>
      <p:ext uri="{BB962C8B-B14F-4D97-AF65-F5344CB8AC3E}">
        <p14:creationId xmlns="" xmlns:p14="http://schemas.microsoft.com/office/powerpoint/2010/main" val="138800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 calcmode="lin" valueType="num">
                                      <p:cBhvr additive="base">
                                        <p:cTn id="31" dur="500" fill="hold"/>
                                        <p:tgtEl>
                                          <p:spTgt spid="9218"/>
                                        </p:tgtEl>
                                        <p:attrNameLst>
                                          <p:attrName>ppt_x</p:attrName>
                                        </p:attrNameLst>
                                      </p:cBhvr>
                                      <p:tavLst>
                                        <p:tav tm="0">
                                          <p:val>
                                            <p:strVal val="#ppt_x"/>
                                          </p:val>
                                        </p:tav>
                                        <p:tav tm="100000">
                                          <p:val>
                                            <p:strVal val="#ppt_x"/>
                                          </p:val>
                                        </p:tav>
                                      </p:tavLst>
                                    </p:anim>
                                    <p:anim calcmode="lin" valueType="num">
                                      <p:cBhvr additive="base">
                                        <p:cTn id="3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500" fill="hold"/>
                                        <p:tgtEl>
                                          <p:spTgt spid="1028"/>
                                        </p:tgtEl>
                                        <p:attrNameLst>
                                          <p:attrName>ppt_x</p:attrName>
                                        </p:attrNameLst>
                                      </p:cBhvr>
                                      <p:tavLst>
                                        <p:tav tm="0">
                                          <p:val>
                                            <p:strVal val="#ppt_x"/>
                                          </p:val>
                                        </p:tav>
                                        <p:tav tm="100000">
                                          <p:val>
                                            <p:strVal val="#ppt_x"/>
                                          </p:val>
                                        </p:tav>
                                      </p:tavLst>
                                    </p:anim>
                                    <p:anim calcmode="lin" valueType="num">
                                      <p:cBhvr additive="base">
                                        <p:cTn id="5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、固定资产验收：录入资产的注意事项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1) </a:t>
            </a:r>
            <a:r>
              <a:rPr lang="zh-CN" altLang="en-US" sz="1600" b="1" dirty="0" smtClean="0">
                <a:solidFill>
                  <a:srgbClr val="FF0000"/>
                </a:solidFill>
              </a:rPr>
              <a:t>资产名称不宜过长，最多“</a:t>
            </a:r>
            <a:r>
              <a:rPr lang="en-US" altLang="zh-CN" sz="1600" b="1" dirty="0" smtClean="0">
                <a:solidFill>
                  <a:srgbClr val="FF0000"/>
                </a:solidFill>
              </a:rPr>
              <a:t>9</a:t>
            </a:r>
            <a:r>
              <a:rPr lang="zh-CN" altLang="en-US" sz="1600" b="1" dirty="0" smtClean="0">
                <a:solidFill>
                  <a:srgbClr val="FF0000"/>
                </a:solidFill>
              </a:rPr>
              <a:t>”个汉字</a:t>
            </a:r>
            <a:endParaRPr lang="zh-CN" altLang="en-US" sz="1600" b="1" dirty="0">
              <a:solidFill>
                <a:srgbClr val="FF0000"/>
              </a:solidFill>
            </a:endParaRPr>
          </a:p>
        </p:txBody>
      </p:sp>
      <p:pic>
        <p:nvPicPr>
          <p:cNvPr id="9220" name="Picture 4"/>
          <p:cNvPicPr>
            <a:picLocks noChangeAspect="1" noChangeArrowheads="1"/>
          </p:cNvPicPr>
          <p:nvPr/>
        </p:nvPicPr>
        <p:blipFill>
          <a:blip r:embed="rId2" cstate="print"/>
          <a:srcRect/>
          <a:stretch>
            <a:fillRect/>
          </a:stretch>
        </p:blipFill>
        <p:spPr bwMode="auto">
          <a:xfrm>
            <a:off x="541175" y="1602086"/>
            <a:ext cx="8727427" cy="2979342"/>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780523" y="2563724"/>
            <a:ext cx="4187599" cy="2385776"/>
          </a:xfrm>
          <a:prstGeom prst="rect">
            <a:avLst/>
          </a:prstGeom>
          <a:noFill/>
          <a:ln w="9525">
            <a:noFill/>
            <a:miter lim="800000"/>
            <a:headEnd/>
            <a:tailEnd/>
          </a:ln>
        </p:spPr>
      </p:pic>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additive="base">
                                        <p:cTn id="14" dur="500" fill="hold"/>
                                        <p:tgtEl>
                                          <p:spTgt spid="9220"/>
                                        </p:tgtEl>
                                        <p:attrNameLst>
                                          <p:attrName>ppt_x</p:attrName>
                                        </p:attrNameLst>
                                      </p:cBhvr>
                                      <p:tavLst>
                                        <p:tav tm="0">
                                          <p:val>
                                            <p:strVal val="#ppt_x"/>
                                          </p:val>
                                        </p:tav>
                                        <p:tav tm="100000">
                                          <p:val>
                                            <p:strVal val="#ppt_x"/>
                                          </p:val>
                                        </p:tav>
                                      </p:tavLst>
                                    </p:anim>
                                    <p:anim calcmode="lin" valueType="num">
                                      <p:cBhvr additive="base">
                                        <p:cTn id="15"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9"/>
                                        </p:tgtEl>
                                        <p:attrNameLst>
                                          <p:attrName>style.visibility</p:attrName>
                                        </p:attrNameLst>
                                      </p:cBhvr>
                                      <p:to>
                                        <p:strVal val="visible"/>
                                      </p:to>
                                    </p:set>
                                    <p:anim calcmode="lin" valueType="num">
                                      <p:cBhvr additive="base">
                                        <p:cTn id="20" dur="500" fill="hold"/>
                                        <p:tgtEl>
                                          <p:spTgt spid="9219"/>
                                        </p:tgtEl>
                                        <p:attrNameLst>
                                          <p:attrName>ppt_x</p:attrName>
                                        </p:attrNameLst>
                                      </p:cBhvr>
                                      <p:tavLst>
                                        <p:tav tm="0">
                                          <p:val>
                                            <p:strVal val="#ppt_x"/>
                                          </p:val>
                                        </p:tav>
                                        <p:tav tm="100000">
                                          <p:val>
                                            <p:strVal val="#ppt_x"/>
                                          </p:val>
                                        </p:tav>
                                      </p:tavLst>
                                    </p:anim>
                                    <p:anim calcmode="lin" valueType="num">
                                      <p:cBhvr additive="base">
                                        <p:cTn id="21"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、固定资产录入：录入资产的注意事项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2) </a:t>
            </a:r>
            <a:r>
              <a:rPr lang="zh-CN" altLang="en-US" sz="1600" b="1" dirty="0" smtClean="0">
                <a:solidFill>
                  <a:srgbClr val="FF0000"/>
                </a:solidFill>
              </a:rPr>
              <a:t>单据的录入，必须上传“文档信息”</a:t>
            </a:r>
            <a:endParaRPr lang="zh-CN" altLang="en-US" sz="1600" b="1" dirty="0">
              <a:solidFill>
                <a:srgbClr val="FF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270588" y="1617517"/>
            <a:ext cx="9987837" cy="2120560"/>
          </a:xfrm>
          <a:prstGeom prst="rect">
            <a:avLst/>
          </a:prstGeom>
          <a:noFill/>
          <a:ln w="9525">
            <a:noFill/>
            <a:miter lim="800000"/>
            <a:headEnd/>
            <a:tailEnd/>
          </a:ln>
        </p:spPr>
      </p:pic>
      <p:grpSp>
        <p:nvGrpSpPr>
          <p:cNvPr id="14" name="组合 13"/>
          <p:cNvGrpSpPr/>
          <p:nvPr/>
        </p:nvGrpSpPr>
        <p:grpSpPr>
          <a:xfrm>
            <a:off x="289250" y="4081690"/>
            <a:ext cx="9857500" cy="2441573"/>
            <a:chOff x="289250" y="4081690"/>
            <a:chExt cx="9857500" cy="2441573"/>
          </a:xfrm>
        </p:grpSpPr>
        <p:pic>
          <p:nvPicPr>
            <p:cNvPr id="10243" name="Picture 3"/>
            <p:cNvPicPr>
              <a:picLocks noChangeAspect="1" noChangeArrowheads="1"/>
            </p:cNvPicPr>
            <p:nvPr/>
          </p:nvPicPr>
          <p:blipFill>
            <a:blip r:embed="rId3" cstate="print"/>
            <a:srcRect/>
            <a:stretch>
              <a:fillRect/>
            </a:stretch>
          </p:blipFill>
          <p:spPr bwMode="auto">
            <a:xfrm>
              <a:off x="289250" y="4081690"/>
              <a:ext cx="9857500" cy="2441573"/>
            </a:xfrm>
            <a:prstGeom prst="rect">
              <a:avLst/>
            </a:prstGeom>
            <a:noFill/>
            <a:ln w="9525">
              <a:noFill/>
              <a:miter lim="800000"/>
              <a:headEnd/>
              <a:tailEnd/>
            </a:ln>
          </p:spPr>
        </p:pic>
        <p:cxnSp>
          <p:nvCxnSpPr>
            <p:cNvPr id="11" name="直接箭头连接符 10"/>
            <p:cNvCxnSpPr/>
            <p:nvPr/>
          </p:nvCxnSpPr>
          <p:spPr>
            <a:xfrm>
              <a:off x="550506" y="6092890"/>
              <a:ext cx="9022702"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13" name="直接箭头连接符 12"/>
          <p:cNvCxnSpPr/>
          <p:nvPr/>
        </p:nvCxnSpPr>
        <p:spPr>
          <a:xfrm>
            <a:off x="9619861" y="2155371"/>
            <a:ext cx="121298" cy="35083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ppt_h/2"/>
                                          </p:val>
                                        </p:tav>
                                        <p:tav tm="100000">
                                          <p:val>
                                            <p:strVal val="#ppt_y"/>
                                          </p:val>
                                        </p:tav>
                                      </p:tavLst>
                                    </p:anim>
                                    <p:anim calcmode="lin" valueType="num">
                                      <p:cBhvr>
                                        <p:cTn id="15" dur="500" fill="hold"/>
                                        <p:tgtEl>
                                          <p:spTgt spid="13"/>
                                        </p:tgtEl>
                                        <p:attrNameLst>
                                          <p:attrName>ppt_w</p:attrName>
                                        </p:attrNameLst>
                                      </p:cBhvr>
                                      <p:tavLst>
                                        <p:tav tm="0">
                                          <p:val>
                                            <p:strVal val="#ppt_w"/>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、固定资产录入：录入资产的注意事项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2) </a:t>
            </a:r>
            <a:r>
              <a:rPr lang="zh-CN" altLang="en-US" sz="1600" b="1" dirty="0" smtClean="0">
                <a:solidFill>
                  <a:srgbClr val="FF0000"/>
                </a:solidFill>
              </a:rPr>
              <a:t>单据的录入，必须上传“文档信息”</a:t>
            </a:r>
            <a:endParaRPr lang="zh-CN" altLang="en-US" sz="1600" b="1" dirty="0">
              <a:solidFill>
                <a:srgbClr val="FF0000"/>
              </a:solidFill>
            </a:endParaRPr>
          </a:p>
        </p:txBody>
      </p:sp>
      <p:grpSp>
        <p:nvGrpSpPr>
          <p:cNvPr id="2" name="组合 13"/>
          <p:cNvGrpSpPr/>
          <p:nvPr/>
        </p:nvGrpSpPr>
        <p:grpSpPr>
          <a:xfrm>
            <a:off x="307911" y="1721045"/>
            <a:ext cx="7651101" cy="1656637"/>
            <a:chOff x="289250" y="4081690"/>
            <a:chExt cx="9857500" cy="2441573"/>
          </a:xfrm>
        </p:grpSpPr>
        <p:pic>
          <p:nvPicPr>
            <p:cNvPr id="10243" name="Picture 3"/>
            <p:cNvPicPr>
              <a:picLocks noChangeAspect="1" noChangeArrowheads="1"/>
            </p:cNvPicPr>
            <p:nvPr/>
          </p:nvPicPr>
          <p:blipFill>
            <a:blip r:embed="rId2" cstate="print"/>
            <a:srcRect/>
            <a:stretch>
              <a:fillRect/>
            </a:stretch>
          </p:blipFill>
          <p:spPr bwMode="auto">
            <a:xfrm>
              <a:off x="289250" y="4081690"/>
              <a:ext cx="9857500" cy="2441573"/>
            </a:xfrm>
            <a:prstGeom prst="rect">
              <a:avLst/>
            </a:prstGeom>
            <a:noFill/>
            <a:ln w="9525">
              <a:noFill/>
              <a:miter lim="800000"/>
              <a:headEnd/>
              <a:tailEnd/>
            </a:ln>
          </p:spPr>
        </p:pic>
        <p:cxnSp>
          <p:nvCxnSpPr>
            <p:cNvPr id="11" name="直接箭头连接符 10"/>
            <p:cNvCxnSpPr/>
            <p:nvPr/>
          </p:nvCxnSpPr>
          <p:spPr>
            <a:xfrm>
              <a:off x="550506" y="6092890"/>
              <a:ext cx="9022702"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grpSp>
      <p:pic>
        <p:nvPicPr>
          <p:cNvPr id="11266" name="Picture 2"/>
          <p:cNvPicPr>
            <a:picLocks noChangeAspect="1" noChangeArrowheads="1"/>
          </p:cNvPicPr>
          <p:nvPr/>
        </p:nvPicPr>
        <p:blipFill>
          <a:blip r:embed="rId3" cstate="print"/>
          <a:srcRect/>
          <a:stretch>
            <a:fillRect/>
          </a:stretch>
        </p:blipFill>
        <p:spPr bwMode="auto">
          <a:xfrm>
            <a:off x="279918" y="3431784"/>
            <a:ext cx="7333472" cy="2943940"/>
          </a:xfrm>
          <a:prstGeom prst="rect">
            <a:avLst/>
          </a:prstGeom>
          <a:noFill/>
          <a:ln w="9525">
            <a:noFill/>
            <a:miter lim="800000"/>
            <a:headEnd/>
            <a:tailEnd/>
          </a:ln>
        </p:spPr>
      </p:pic>
      <p:cxnSp>
        <p:nvCxnSpPr>
          <p:cNvPr id="12" name="直接箭头连接符 11"/>
          <p:cNvCxnSpPr/>
          <p:nvPr/>
        </p:nvCxnSpPr>
        <p:spPr>
          <a:xfrm flipH="1">
            <a:off x="1586204" y="3209731"/>
            <a:ext cx="6064898" cy="25006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35891" y="4478696"/>
            <a:ext cx="8089642" cy="1077218"/>
          </a:xfrm>
          <a:prstGeom prst="rect">
            <a:avLst/>
          </a:prstGeom>
          <a:noFill/>
        </p:spPr>
        <p:txBody>
          <a:bodyPr wrap="square" rtlCol="0">
            <a:spAutoFit/>
          </a:bodyPr>
          <a:lstStyle/>
          <a:p>
            <a:pPr>
              <a:buFont typeface="Wingdings" pitchFamily="2" charset="2"/>
              <a:buChar char="u"/>
            </a:pPr>
            <a:r>
              <a:rPr lang="zh-CN" altLang="en-US" sz="1600" b="1" dirty="0" smtClean="0">
                <a:solidFill>
                  <a:srgbClr val="FF0000"/>
                </a:solidFill>
              </a:rPr>
              <a:t>手机拍照，需要连接“</a:t>
            </a:r>
            <a:r>
              <a:rPr lang="en-US" altLang="zh-CN" sz="1600" b="1" dirty="0" err="1" smtClean="0">
                <a:solidFill>
                  <a:srgbClr val="FF0000"/>
                </a:solidFill>
              </a:rPr>
              <a:t>qiongtai</a:t>
            </a:r>
            <a:r>
              <a:rPr lang="zh-CN" altLang="en-US" sz="1600" b="1" dirty="0" smtClean="0">
                <a:solidFill>
                  <a:srgbClr val="FF0000"/>
                </a:solidFill>
              </a:rPr>
              <a:t>”的</a:t>
            </a:r>
            <a:r>
              <a:rPr lang="en-US" altLang="zh-CN" sz="1600" b="1" dirty="0" err="1" smtClean="0">
                <a:solidFill>
                  <a:srgbClr val="FF0000"/>
                </a:solidFill>
              </a:rPr>
              <a:t>WiFi</a:t>
            </a:r>
            <a:r>
              <a:rPr lang="zh-CN" altLang="en-US" sz="1600" b="1" dirty="0" smtClean="0">
                <a:solidFill>
                  <a:srgbClr val="FF0000"/>
                </a:solidFill>
              </a:rPr>
              <a:t>才能实现</a:t>
            </a:r>
            <a:endParaRPr lang="en-US" altLang="zh-CN" sz="1600" b="1" dirty="0" smtClean="0">
              <a:solidFill>
                <a:srgbClr val="FF0000"/>
              </a:solidFill>
            </a:endParaRPr>
          </a:p>
          <a:p>
            <a:pPr>
              <a:buFont typeface="Wingdings" pitchFamily="2" charset="2"/>
              <a:buChar char="u"/>
            </a:pPr>
            <a:r>
              <a:rPr lang="zh-CN" altLang="en-US" sz="1600" b="1" dirty="0" smtClean="0">
                <a:solidFill>
                  <a:srgbClr val="FF0000"/>
                </a:solidFill>
              </a:rPr>
              <a:t>选择电脑的附件上传，需要先点击“建账附件”后，再上传电脑的文件</a:t>
            </a:r>
            <a:endParaRPr lang="en-US" altLang="zh-CN" sz="1600" b="1" dirty="0" smtClean="0">
              <a:solidFill>
                <a:srgbClr val="FF0000"/>
              </a:solidFill>
            </a:endParaRPr>
          </a:p>
          <a:p>
            <a:pPr>
              <a:buFont typeface="Wingdings" pitchFamily="2" charset="2"/>
              <a:buChar char="u"/>
            </a:pPr>
            <a:r>
              <a:rPr lang="zh-CN" altLang="en-US" sz="1600" b="1" dirty="0" smtClean="0">
                <a:solidFill>
                  <a:srgbClr val="FF0000"/>
                </a:solidFill>
              </a:rPr>
              <a:t>上传的附件必须为“生效的合同”或者“发票”</a:t>
            </a:r>
            <a:endParaRPr lang="en-US" altLang="zh-CN" sz="1600" b="1" dirty="0" smtClean="0">
              <a:solidFill>
                <a:srgbClr val="FF0000"/>
              </a:solidFill>
            </a:endParaRPr>
          </a:p>
          <a:p>
            <a:pPr>
              <a:buFont typeface="Wingdings" pitchFamily="2" charset="2"/>
              <a:buChar char="u"/>
            </a:pPr>
            <a:r>
              <a:rPr lang="zh-CN" altLang="en-US" sz="1600" b="1" dirty="0" smtClean="0">
                <a:solidFill>
                  <a:srgbClr val="FF0000"/>
                </a:solidFill>
              </a:rPr>
              <a:t>“生效的合同”可为</a:t>
            </a:r>
            <a:r>
              <a:rPr lang="en-US" altLang="zh-CN" sz="1600" b="1" dirty="0" smtClean="0">
                <a:solidFill>
                  <a:srgbClr val="FF0000"/>
                </a:solidFill>
              </a:rPr>
              <a:t>OA</a:t>
            </a:r>
            <a:r>
              <a:rPr lang="zh-CN" altLang="en-US" sz="1600" b="1" dirty="0" smtClean="0">
                <a:solidFill>
                  <a:srgbClr val="FF0000"/>
                </a:solidFill>
              </a:rPr>
              <a:t>流转后的压缩包或者盖章后的扫描件</a:t>
            </a:r>
            <a:endParaRPr lang="zh-CN" altLang="en-US" sz="1600" b="1" dirty="0">
              <a:solidFill>
                <a:srgbClr val="FF0000"/>
              </a:solidFill>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1" nodeType="click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discrete" valueType="clr">
                                      <p:cBhvr override="childStyle">
                                        <p:cTn id="2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
                                        </p:tgtEl>
                                        <p:attrNameLst>
                                          <p:attrName>fillcolor</p:attrName>
                                        </p:attrNameLst>
                                      </p:cBhvr>
                                      <p:tavLst>
                                        <p:tav tm="0">
                                          <p:val>
                                            <p:clrVal>
                                              <a:schemeClr val="accent2"/>
                                            </p:clrVal>
                                          </p:val>
                                        </p:tav>
                                        <p:tav tm="50000">
                                          <p:val>
                                            <p:clrVal>
                                              <a:schemeClr val="hlink"/>
                                            </p:clrVal>
                                          </p:val>
                                        </p:tav>
                                      </p:tavLst>
                                    </p:anim>
                                    <p:set>
                                      <p:cBhvr>
                                        <p:cTn id="28"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、固定资产验收：录入资产的注意事项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3) </a:t>
            </a:r>
            <a:r>
              <a:rPr lang="zh-CN" altLang="en-US" sz="1600" b="1" dirty="0" smtClean="0">
                <a:solidFill>
                  <a:srgbClr val="FF0000"/>
                </a:solidFill>
              </a:rPr>
              <a:t>同一批次采购，数量不为“</a:t>
            </a:r>
            <a:r>
              <a:rPr lang="en-US" altLang="zh-CN" sz="1600" b="1" dirty="0" smtClean="0">
                <a:solidFill>
                  <a:srgbClr val="FF0000"/>
                </a:solidFill>
              </a:rPr>
              <a:t>1</a:t>
            </a:r>
            <a:r>
              <a:rPr lang="zh-CN" altLang="en-US" sz="1600" b="1" dirty="0" smtClean="0">
                <a:solidFill>
                  <a:srgbClr val="FF0000"/>
                </a:solidFill>
              </a:rPr>
              <a:t>”的资产录入</a:t>
            </a:r>
            <a:endParaRPr lang="zh-CN" altLang="en-US" sz="1600" b="1" dirty="0">
              <a:solidFill>
                <a:srgbClr val="FF0000"/>
              </a:solidFill>
            </a:endParaRPr>
          </a:p>
        </p:txBody>
      </p:sp>
      <p:pic>
        <p:nvPicPr>
          <p:cNvPr id="12290" name="图片 31"/>
          <p:cNvPicPr>
            <a:picLocks noChangeAspect="1" noChangeArrowheads="1"/>
          </p:cNvPicPr>
          <p:nvPr/>
        </p:nvPicPr>
        <p:blipFill>
          <a:blip r:embed="rId2" cstate="print"/>
          <a:srcRect/>
          <a:stretch>
            <a:fillRect/>
          </a:stretch>
        </p:blipFill>
        <p:spPr bwMode="auto">
          <a:xfrm>
            <a:off x="326572" y="1903444"/>
            <a:ext cx="5272088" cy="3467100"/>
          </a:xfrm>
          <a:prstGeom prst="rect">
            <a:avLst/>
          </a:prstGeom>
          <a:noFill/>
          <a:ln w="9525">
            <a:noFill/>
            <a:miter lim="800000"/>
            <a:headEnd/>
            <a:tailEnd/>
          </a:ln>
        </p:spPr>
      </p:pic>
      <p:pic>
        <p:nvPicPr>
          <p:cNvPr id="12291" name="图片 28"/>
          <p:cNvPicPr>
            <a:picLocks noChangeAspect="1" noChangeArrowheads="1"/>
          </p:cNvPicPr>
          <p:nvPr/>
        </p:nvPicPr>
        <p:blipFill>
          <a:blip r:embed="rId3" cstate="print"/>
          <a:srcRect/>
          <a:stretch>
            <a:fillRect/>
          </a:stretch>
        </p:blipFill>
        <p:spPr bwMode="auto">
          <a:xfrm>
            <a:off x="6064897" y="2220685"/>
            <a:ext cx="5278438" cy="2405063"/>
          </a:xfrm>
          <a:prstGeom prst="rect">
            <a:avLst/>
          </a:prstGeom>
          <a:noFill/>
          <a:ln w="9525">
            <a:noFill/>
            <a:miter lim="800000"/>
            <a:headEnd/>
            <a:tailEnd/>
          </a:ln>
        </p:spPr>
      </p:pic>
      <p:sp>
        <p:nvSpPr>
          <p:cNvPr id="13" name="矩形 12"/>
          <p:cNvSpPr/>
          <p:nvPr/>
        </p:nvSpPr>
        <p:spPr>
          <a:xfrm>
            <a:off x="1219199" y="5410496"/>
            <a:ext cx="9902890" cy="400110"/>
          </a:xfrm>
          <a:prstGeom prst="rect">
            <a:avLst/>
          </a:prstGeom>
        </p:spPr>
        <p:txBody>
          <a:bodyPr wrap="square">
            <a:spAutoFit/>
          </a:bodyPr>
          <a:lstStyle/>
          <a:p>
            <a:r>
              <a:rPr lang="zh-CN" altLang="zh-CN" sz="2000" b="1" dirty="0" smtClean="0">
                <a:solidFill>
                  <a:srgbClr val="FF0000"/>
                </a:solidFill>
              </a:rPr>
              <a:t>同一个规格型号，价格相同的资产作为一个验收单录入，数量填写为实际采购数量</a:t>
            </a:r>
            <a:endParaRPr lang="zh-CN" altLang="en-US" sz="2000" b="1" dirty="0">
              <a:solidFill>
                <a:srgbClr val="FF0000"/>
              </a:solidFill>
            </a:endParaRPr>
          </a:p>
        </p:txBody>
      </p:sp>
      <p:sp>
        <p:nvSpPr>
          <p:cNvPr id="7" name="矩形 6"/>
          <p:cNvSpPr/>
          <p:nvPr/>
        </p:nvSpPr>
        <p:spPr>
          <a:xfrm>
            <a:off x="8096153" y="3321899"/>
            <a:ext cx="646331"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500" fill="hold"/>
                                        <p:tgtEl>
                                          <p:spTgt spid="12291"/>
                                        </p:tgtEl>
                                        <p:attrNameLst>
                                          <p:attrName>ppt_w</p:attrName>
                                        </p:attrNameLst>
                                      </p:cBhvr>
                                      <p:tavLst>
                                        <p:tav tm="0">
                                          <p:val>
                                            <p:fltVal val="0"/>
                                          </p:val>
                                        </p:tav>
                                        <p:tav tm="100000">
                                          <p:val>
                                            <p:strVal val="#ppt_w"/>
                                          </p:val>
                                        </p:tav>
                                      </p:tavLst>
                                    </p:anim>
                                    <p:anim calcmode="lin" valueType="num">
                                      <p:cBhvr>
                                        <p:cTn id="14"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
                                        </p:tgtEl>
                                        <p:attrNameLst>
                                          <p:attrName>style.visibility</p:attrName>
                                        </p:attrNameLst>
                                      </p:cBhvr>
                                      <p:to>
                                        <p:strVal val="visible"/>
                                      </p:to>
                                    </p:set>
                                    <p:anim calcmode="discrete" valueType="clr">
                                      <p:cBhvr override="childStyle">
                                        <p:cTn id="1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
                                        </p:tgtEl>
                                        <p:attrNameLst>
                                          <p:attrName>fillcolor</p:attrName>
                                        </p:attrNameLst>
                                      </p:cBhvr>
                                      <p:tavLst>
                                        <p:tav tm="0">
                                          <p:val>
                                            <p:clrVal>
                                              <a:schemeClr val="accent2"/>
                                            </p:clrVal>
                                          </p:val>
                                        </p:tav>
                                        <p:tav tm="50000">
                                          <p:val>
                                            <p:clrVal>
                                              <a:schemeClr val="hlink"/>
                                            </p:clrVal>
                                          </p:val>
                                        </p:tav>
                                      </p:tavLst>
                                    </p:anim>
                                    <p:set>
                                      <p:cBhvr>
                                        <p:cTn id="21" dur="80"/>
                                        <p:tgtEl>
                                          <p:spTgt spid="1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、固定资产验收：录入资产的注意事项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3) </a:t>
            </a:r>
            <a:r>
              <a:rPr lang="zh-CN" altLang="en-US" sz="1600" b="1" dirty="0" smtClean="0">
                <a:solidFill>
                  <a:srgbClr val="FF0000"/>
                </a:solidFill>
              </a:rPr>
              <a:t>同一批次采购，数量不为“</a:t>
            </a:r>
            <a:r>
              <a:rPr lang="en-US" altLang="zh-CN" sz="1600" b="1" dirty="0" smtClean="0">
                <a:solidFill>
                  <a:srgbClr val="FF0000"/>
                </a:solidFill>
              </a:rPr>
              <a:t>1</a:t>
            </a:r>
            <a:r>
              <a:rPr lang="zh-CN" altLang="en-US" sz="1600" b="1" dirty="0" smtClean="0">
                <a:solidFill>
                  <a:srgbClr val="FF0000"/>
                </a:solidFill>
              </a:rPr>
              <a:t>”的资产录入</a:t>
            </a:r>
            <a:endParaRPr lang="zh-CN" altLang="en-US" sz="1600" b="1" dirty="0">
              <a:solidFill>
                <a:srgbClr val="FF0000"/>
              </a:solidFill>
            </a:endParaRPr>
          </a:p>
        </p:txBody>
      </p:sp>
      <p:pic>
        <p:nvPicPr>
          <p:cNvPr id="13314" name="图片 37"/>
          <p:cNvPicPr>
            <a:picLocks noChangeAspect="1" noChangeArrowheads="1"/>
          </p:cNvPicPr>
          <p:nvPr/>
        </p:nvPicPr>
        <p:blipFill>
          <a:blip r:embed="rId2" cstate="print"/>
          <a:srcRect/>
          <a:stretch>
            <a:fillRect/>
          </a:stretch>
        </p:blipFill>
        <p:spPr bwMode="auto">
          <a:xfrm>
            <a:off x="391886" y="1632857"/>
            <a:ext cx="5278438" cy="4862513"/>
          </a:xfrm>
          <a:prstGeom prst="rect">
            <a:avLst/>
          </a:prstGeom>
          <a:noFill/>
          <a:ln w="9525">
            <a:noFill/>
            <a:miter lim="800000"/>
            <a:headEnd/>
            <a:tailEnd/>
          </a:ln>
        </p:spPr>
      </p:pic>
      <p:pic>
        <p:nvPicPr>
          <p:cNvPr id="13315" name="图片 34"/>
          <p:cNvPicPr>
            <a:picLocks noChangeAspect="1" noChangeArrowheads="1"/>
          </p:cNvPicPr>
          <p:nvPr/>
        </p:nvPicPr>
        <p:blipFill>
          <a:blip r:embed="rId3" cstate="print"/>
          <a:srcRect/>
          <a:stretch>
            <a:fillRect/>
          </a:stretch>
        </p:blipFill>
        <p:spPr bwMode="auto">
          <a:xfrm>
            <a:off x="5602786" y="2062065"/>
            <a:ext cx="6098094" cy="2410960"/>
          </a:xfrm>
          <a:prstGeom prst="rect">
            <a:avLst/>
          </a:prstGeom>
          <a:noFill/>
          <a:ln w="9525">
            <a:noFill/>
            <a:miter lim="800000"/>
            <a:headEnd/>
            <a:tailEnd/>
          </a:ln>
        </p:spPr>
      </p:pic>
      <p:sp>
        <p:nvSpPr>
          <p:cNvPr id="13" name="矩形 12"/>
          <p:cNvSpPr/>
          <p:nvPr/>
        </p:nvSpPr>
        <p:spPr>
          <a:xfrm>
            <a:off x="1564432" y="5795416"/>
            <a:ext cx="9902890" cy="707886"/>
          </a:xfrm>
          <a:prstGeom prst="rect">
            <a:avLst/>
          </a:prstGeom>
        </p:spPr>
        <p:txBody>
          <a:bodyPr wrap="square">
            <a:spAutoFit/>
          </a:bodyPr>
          <a:lstStyle/>
          <a:p>
            <a:r>
              <a:rPr lang="zh-CN" altLang="en-US" sz="2000" b="1" dirty="0" smtClean="0">
                <a:solidFill>
                  <a:srgbClr val="FF0000"/>
                </a:solidFill>
              </a:rPr>
              <a:t>规格型号不一致，但是作为组合成一个整体使用的，可作为一个验收单录入，数量填写为一套，价值为组合成整体的价格，具体套件数可在规格中进行填写</a:t>
            </a:r>
            <a:endParaRPr lang="zh-CN" altLang="en-US" sz="2000" b="1" dirty="0">
              <a:solidFill>
                <a:srgbClr val="FF0000"/>
              </a:solidFill>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p:cTn id="13" dur="500" fill="hold"/>
                                        <p:tgtEl>
                                          <p:spTgt spid="13315"/>
                                        </p:tgtEl>
                                        <p:attrNameLst>
                                          <p:attrName>ppt_w</p:attrName>
                                        </p:attrNameLst>
                                      </p:cBhvr>
                                      <p:tavLst>
                                        <p:tav tm="0">
                                          <p:val>
                                            <p:fltVal val="0"/>
                                          </p:val>
                                        </p:tav>
                                        <p:tav tm="100000">
                                          <p:val>
                                            <p:strVal val="#ppt_w"/>
                                          </p:val>
                                        </p:tav>
                                      </p:tavLst>
                                    </p:anim>
                                    <p:anim calcmode="lin" valueType="num">
                                      <p:cBhvr>
                                        <p:cTn id="14"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1" nodeType="clickEffect">
                                  <p:stCondLst>
                                    <p:cond delay="0"/>
                                  </p:stCondLst>
                                  <p:iterate type="lt">
                                    <p:tmPct val="50000"/>
                                  </p:iterate>
                                  <p:childTnLst>
                                    <p:set>
                                      <p:cBhvr>
                                        <p:cTn id="18" dur="1" fill="hold">
                                          <p:stCondLst>
                                            <p:cond delay="0"/>
                                          </p:stCondLst>
                                        </p:cTn>
                                        <p:tgtEl>
                                          <p:spTgt spid="13"/>
                                        </p:tgtEl>
                                        <p:attrNameLst>
                                          <p:attrName>style.visibility</p:attrName>
                                        </p:attrNameLst>
                                      </p:cBhvr>
                                      <p:to>
                                        <p:strVal val="visible"/>
                                      </p:to>
                                    </p:set>
                                    <p:anim calcmode="discrete" valueType="clr">
                                      <p:cBhvr override="childStyle">
                                        <p:cTn id="1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
                                        </p:tgtEl>
                                        <p:attrNameLst>
                                          <p:attrName>fillcolor</p:attrName>
                                        </p:attrNameLst>
                                      </p:cBhvr>
                                      <p:tavLst>
                                        <p:tav tm="0">
                                          <p:val>
                                            <p:clrVal>
                                              <a:schemeClr val="accent2"/>
                                            </p:clrVal>
                                          </p:val>
                                        </p:tav>
                                        <p:tav tm="50000">
                                          <p:val>
                                            <p:clrVal>
                                              <a:schemeClr val="hlink"/>
                                            </p:clrVal>
                                          </p:val>
                                        </p:tav>
                                      </p:tavLst>
                                    </p:anim>
                                    <p:set>
                                      <p:cBhvr>
                                        <p:cTn id="2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、固定资产验收：录入资产的注意事项</a:t>
            </a:r>
          </a:p>
        </p:txBody>
      </p:sp>
      <p:sp>
        <p:nvSpPr>
          <p:cNvPr id="26" name="TextBox 25"/>
          <p:cNvSpPr txBox="1"/>
          <p:nvPr/>
        </p:nvSpPr>
        <p:spPr>
          <a:xfrm>
            <a:off x="382553" y="1231642"/>
            <a:ext cx="8089642" cy="338554"/>
          </a:xfrm>
          <a:prstGeom prst="rect">
            <a:avLst/>
          </a:prstGeom>
          <a:noFill/>
        </p:spPr>
        <p:txBody>
          <a:bodyPr wrap="square" rtlCol="0">
            <a:spAutoFit/>
          </a:bodyPr>
          <a:lstStyle/>
          <a:p>
            <a:r>
              <a:rPr lang="en-US" altLang="zh-CN" sz="1600" b="1" dirty="0" smtClean="0">
                <a:solidFill>
                  <a:srgbClr val="FF0000"/>
                </a:solidFill>
              </a:rPr>
              <a:t>4) </a:t>
            </a:r>
            <a:r>
              <a:rPr lang="zh-CN" altLang="en-US" sz="1600" b="1" dirty="0" smtClean="0">
                <a:solidFill>
                  <a:srgbClr val="FF0000"/>
                </a:solidFill>
              </a:rPr>
              <a:t>采购形式以及使用方向</a:t>
            </a:r>
            <a:endParaRPr lang="zh-CN" altLang="en-US" sz="16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693170" y="1764281"/>
            <a:ext cx="5260975" cy="1893888"/>
          </a:xfrm>
          <a:prstGeom prst="rect">
            <a:avLst/>
          </a:prstGeom>
          <a:noFill/>
          <a:ln w="9525">
            <a:noFill/>
            <a:miter lim="800000"/>
            <a:headEnd/>
            <a:tailEnd/>
          </a:ln>
        </p:spPr>
      </p:pic>
      <p:sp>
        <p:nvSpPr>
          <p:cNvPr id="8" name="TextBox 7"/>
          <p:cNvSpPr txBox="1"/>
          <p:nvPr/>
        </p:nvSpPr>
        <p:spPr>
          <a:xfrm>
            <a:off x="6207853" y="1377943"/>
            <a:ext cx="5968301" cy="369332"/>
          </a:xfrm>
          <a:prstGeom prst="rect">
            <a:avLst/>
          </a:prstGeom>
          <a:noFill/>
        </p:spPr>
        <p:txBody>
          <a:bodyPr wrap="none" rtlCol="0">
            <a:spAutoFit/>
          </a:bodyPr>
          <a:lstStyle/>
          <a:p>
            <a:r>
              <a:rPr lang="zh-CN" altLang="en-US" b="1" dirty="0" smtClean="0"/>
              <a:t>政府集中采购：对外招标采购的资产（项目金额</a:t>
            </a:r>
            <a:r>
              <a:rPr lang="en-US" altLang="zh-CN" b="1" dirty="0" smtClean="0"/>
              <a:t>&gt;=50</a:t>
            </a:r>
            <a:r>
              <a:rPr lang="zh-CN" altLang="en-US" b="1" dirty="0" smtClean="0"/>
              <a:t>万）</a:t>
            </a:r>
            <a:endParaRPr lang="zh-CN" altLang="en-US" b="1" dirty="0"/>
          </a:p>
        </p:txBody>
      </p:sp>
      <p:sp>
        <p:nvSpPr>
          <p:cNvPr id="9" name="TextBox 8"/>
          <p:cNvSpPr txBox="1"/>
          <p:nvPr/>
        </p:nvSpPr>
        <p:spPr>
          <a:xfrm>
            <a:off x="6207853" y="1804846"/>
            <a:ext cx="4339650" cy="646331"/>
          </a:xfrm>
          <a:prstGeom prst="rect">
            <a:avLst/>
          </a:prstGeom>
          <a:noFill/>
        </p:spPr>
        <p:txBody>
          <a:bodyPr wrap="none" rtlCol="0">
            <a:spAutoFit/>
          </a:bodyPr>
          <a:lstStyle/>
          <a:p>
            <a:r>
              <a:rPr lang="zh-CN" altLang="en-US" b="1" dirty="0" smtClean="0"/>
              <a:t>单位集中采购：校内自主招标采购的资产</a:t>
            </a:r>
            <a:endParaRPr lang="en-US" altLang="zh-CN" b="1" dirty="0" smtClean="0"/>
          </a:p>
          <a:p>
            <a:r>
              <a:rPr lang="zh-CN" altLang="en-US" b="1" dirty="0" smtClean="0"/>
              <a:t>（</a:t>
            </a:r>
            <a:r>
              <a:rPr lang="en-US" altLang="zh-CN" b="1" dirty="0" smtClean="0"/>
              <a:t>20</a:t>
            </a:r>
            <a:r>
              <a:rPr lang="zh-CN" altLang="en-US" b="1" dirty="0" smtClean="0"/>
              <a:t>万</a:t>
            </a:r>
            <a:r>
              <a:rPr lang="en-US" altLang="zh-CN" b="1" dirty="0" smtClean="0"/>
              <a:t>&lt;=</a:t>
            </a:r>
            <a:r>
              <a:rPr lang="zh-CN" altLang="en-US" b="1" dirty="0" smtClean="0"/>
              <a:t>项目金额</a:t>
            </a:r>
            <a:r>
              <a:rPr lang="en-US" altLang="zh-CN" b="1" dirty="0" smtClean="0"/>
              <a:t>&lt;=50</a:t>
            </a:r>
            <a:r>
              <a:rPr lang="zh-CN" altLang="en-US" b="1" dirty="0" smtClean="0"/>
              <a:t>万）</a:t>
            </a:r>
            <a:endParaRPr lang="zh-CN" altLang="en-US" b="1" dirty="0"/>
          </a:p>
        </p:txBody>
      </p:sp>
      <p:sp>
        <p:nvSpPr>
          <p:cNvPr id="10" name="TextBox 9"/>
          <p:cNvSpPr txBox="1"/>
          <p:nvPr/>
        </p:nvSpPr>
        <p:spPr>
          <a:xfrm>
            <a:off x="6207853" y="2563272"/>
            <a:ext cx="6115777" cy="369332"/>
          </a:xfrm>
          <a:prstGeom prst="rect">
            <a:avLst/>
          </a:prstGeom>
          <a:noFill/>
        </p:spPr>
        <p:txBody>
          <a:bodyPr wrap="none" rtlCol="0">
            <a:spAutoFit/>
          </a:bodyPr>
          <a:lstStyle/>
          <a:p>
            <a:r>
              <a:rPr lang="zh-CN" altLang="en-US" b="1" dirty="0" smtClean="0"/>
              <a:t>分散采购：各单位自行采购，询价采购（项目金额</a:t>
            </a:r>
            <a:r>
              <a:rPr lang="en-US" altLang="zh-CN" b="1" dirty="0" smtClean="0"/>
              <a:t>&gt;20</a:t>
            </a:r>
            <a:r>
              <a:rPr lang="zh-CN" altLang="en-US" b="1" dirty="0" smtClean="0"/>
              <a:t>万）</a:t>
            </a:r>
            <a:endParaRPr lang="zh-CN" altLang="en-US" b="1" dirty="0"/>
          </a:p>
        </p:txBody>
      </p:sp>
      <p:sp>
        <p:nvSpPr>
          <p:cNvPr id="11" name="TextBox 10"/>
          <p:cNvSpPr txBox="1"/>
          <p:nvPr/>
        </p:nvSpPr>
        <p:spPr>
          <a:xfrm>
            <a:off x="6207853" y="3054331"/>
            <a:ext cx="1800493" cy="369332"/>
          </a:xfrm>
          <a:prstGeom prst="rect">
            <a:avLst/>
          </a:prstGeom>
          <a:noFill/>
        </p:spPr>
        <p:txBody>
          <a:bodyPr wrap="none" rtlCol="0">
            <a:spAutoFit/>
          </a:bodyPr>
          <a:lstStyle/>
          <a:p>
            <a:r>
              <a:rPr lang="zh-CN" altLang="en-US" b="1" dirty="0" smtClean="0"/>
              <a:t>其他：其他采购</a:t>
            </a:r>
            <a:endParaRPr lang="zh-CN" altLang="en-US" b="1" dirty="0"/>
          </a:p>
        </p:txBody>
      </p:sp>
      <p:pic>
        <p:nvPicPr>
          <p:cNvPr id="1027" name="Picture 3"/>
          <p:cNvPicPr>
            <a:picLocks noChangeAspect="1" noChangeArrowheads="1"/>
          </p:cNvPicPr>
          <p:nvPr/>
        </p:nvPicPr>
        <p:blipFill>
          <a:blip r:embed="rId3" cstate="print"/>
          <a:srcRect/>
          <a:stretch>
            <a:fillRect/>
          </a:stretch>
        </p:blipFill>
        <p:spPr bwMode="auto">
          <a:xfrm>
            <a:off x="1240972" y="3788229"/>
            <a:ext cx="1751013" cy="2600325"/>
          </a:xfrm>
          <a:prstGeom prst="rect">
            <a:avLst/>
          </a:prstGeom>
          <a:noFill/>
          <a:ln w="9525">
            <a:noFill/>
            <a:miter lim="800000"/>
            <a:headEnd/>
            <a:tailEnd/>
          </a:ln>
        </p:spPr>
      </p:pic>
      <p:sp>
        <p:nvSpPr>
          <p:cNvPr id="14" name="TextBox 13"/>
          <p:cNvSpPr txBox="1"/>
          <p:nvPr/>
        </p:nvSpPr>
        <p:spPr>
          <a:xfrm>
            <a:off x="3250049" y="5163050"/>
            <a:ext cx="7571303" cy="369332"/>
          </a:xfrm>
          <a:prstGeom prst="rect">
            <a:avLst/>
          </a:prstGeom>
          <a:noFill/>
        </p:spPr>
        <p:txBody>
          <a:bodyPr wrap="none" rtlCol="0">
            <a:spAutoFit/>
          </a:bodyPr>
          <a:lstStyle/>
          <a:p>
            <a:r>
              <a:rPr lang="zh-CN" altLang="en-US" b="1" dirty="0" smtClean="0"/>
              <a:t>使用方向：根据使用部门职能划分，使用科研经费采购资产时，选择科研</a:t>
            </a:r>
            <a:endParaRPr lang="zh-CN" altLang="en-US" b="1" dirty="0"/>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、固定资产管理：查询</a:t>
            </a:r>
            <a:endParaRPr lang="zh-CN" altLang="zh-CN" sz="1600" b="1" dirty="0" smtClean="0"/>
          </a:p>
        </p:txBody>
      </p:sp>
      <p:pic>
        <p:nvPicPr>
          <p:cNvPr id="14338" name="Picture 2"/>
          <p:cNvPicPr>
            <a:picLocks noChangeAspect="1" noChangeArrowheads="1"/>
          </p:cNvPicPr>
          <p:nvPr/>
        </p:nvPicPr>
        <p:blipFill>
          <a:blip r:embed="rId2" cstate="print"/>
          <a:srcRect/>
          <a:stretch>
            <a:fillRect/>
          </a:stretch>
        </p:blipFill>
        <p:spPr bwMode="auto">
          <a:xfrm>
            <a:off x="391884" y="1141218"/>
            <a:ext cx="8617059" cy="4867696"/>
          </a:xfrm>
          <a:prstGeom prst="rect">
            <a:avLst/>
          </a:prstGeom>
          <a:noFill/>
          <a:ln w="9525">
            <a:noFill/>
            <a:miter lim="800000"/>
            <a:headEnd/>
            <a:tailEnd/>
          </a:ln>
        </p:spPr>
      </p:pic>
      <p:sp>
        <p:nvSpPr>
          <p:cNvPr id="8" name="圆角矩形 7"/>
          <p:cNvSpPr/>
          <p:nvPr/>
        </p:nvSpPr>
        <p:spPr>
          <a:xfrm>
            <a:off x="5309118" y="1091682"/>
            <a:ext cx="587829" cy="457200"/>
          </a:xfrm>
          <a:prstGeom prst="roundRect">
            <a:avLst/>
          </a:prstGeom>
          <a:noFill/>
          <a:ln w="38100">
            <a:solidFill>
              <a:srgbClr val="D6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a:off x="1595535" y="1427584"/>
            <a:ext cx="3610947" cy="17075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云形标注 10"/>
          <p:cNvSpPr/>
          <p:nvPr/>
        </p:nvSpPr>
        <p:spPr>
          <a:xfrm>
            <a:off x="2080727" y="3573624"/>
            <a:ext cx="3051110" cy="1119674"/>
          </a:xfrm>
          <a:prstGeom prst="cloudCallout">
            <a:avLst>
              <a:gd name="adj1" fmla="val -74044"/>
              <a:gd name="adj2" fmla="val -3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各类查询功能</a:t>
            </a:r>
            <a:endParaRPr lang="zh-CN" altLang="en-US" dirty="0"/>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ppt_h/2"/>
                                          </p:val>
                                        </p:tav>
                                        <p:tav tm="100000">
                                          <p:val>
                                            <p:strVal val="#ppt_y"/>
                                          </p:val>
                                        </p:tav>
                                      </p:tavLst>
                                    </p:anim>
                                    <p:anim calcmode="lin" valueType="num">
                                      <p:cBhvr>
                                        <p:cTn id="14" dur="500" fill="hold"/>
                                        <p:tgtEl>
                                          <p:spTgt spid="10"/>
                                        </p:tgtEl>
                                        <p:attrNameLst>
                                          <p:attrName>ppt_w</p:attrName>
                                        </p:attrNameLst>
                                      </p:cBhvr>
                                      <p:tavLst>
                                        <p:tav tm="0">
                                          <p:val>
                                            <p:strVal val="#ppt_w"/>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、固定资产管理：调拨</a:t>
            </a:r>
            <a:endParaRPr lang="zh-CN" altLang="zh-CN" sz="1600" b="1" dirty="0" smtClean="0"/>
          </a:p>
        </p:txBody>
      </p:sp>
      <p:pic>
        <p:nvPicPr>
          <p:cNvPr id="15362" name="Picture 2"/>
          <p:cNvPicPr>
            <a:picLocks noChangeAspect="1" noChangeArrowheads="1"/>
          </p:cNvPicPr>
          <p:nvPr/>
        </p:nvPicPr>
        <p:blipFill>
          <a:blip r:embed="rId2" cstate="print"/>
          <a:srcRect/>
          <a:stretch>
            <a:fillRect/>
          </a:stretch>
        </p:blipFill>
        <p:spPr bwMode="auto">
          <a:xfrm>
            <a:off x="279918" y="3138128"/>
            <a:ext cx="11364161" cy="3029485"/>
          </a:xfrm>
          <a:prstGeom prst="rect">
            <a:avLst/>
          </a:prstGeom>
          <a:noFill/>
          <a:ln w="9525">
            <a:noFill/>
            <a:miter lim="800000"/>
            <a:headEnd/>
            <a:tailEnd/>
          </a:ln>
        </p:spPr>
      </p:pic>
      <p:sp>
        <p:nvSpPr>
          <p:cNvPr id="9" name="圆角矩形 8"/>
          <p:cNvSpPr/>
          <p:nvPr/>
        </p:nvSpPr>
        <p:spPr>
          <a:xfrm>
            <a:off x="2733869" y="3219140"/>
            <a:ext cx="783772" cy="36389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45231" y="4282830"/>
            <a:ext cx="1530221" cy="5411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a:off x="1810139" y="3592365"/>
            <a:ext cx="849085" cy="6344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62874" y="3471067"/>
            <a:ext cx="2390398" cy="369332"/>
          </a:xfrm>
          <a:prstGeom prst="rect">
            <a:avLst/>
          </a:prstGeom>
          <a:noFill/>
        </p:spPr>
        <p:txBody>
          <a:bodyPr wrap="none" rtlCol="0">
            <a:spAutoFit/>
          </a:bodyPr>
          <a:lstStyle/>
          <a:p>
            <a:pPr marL="342900" indent="-342900"/>
            <a:r>
              <a:rPr lang="en-US" altLang="zh-CN" b="1" dirty="0" smtClean="0">
                <a:solidFill>
                  <a:srgbClr val="FF0000"/>
                </a:solidFill>
              </a:rPr>
              <a:t>1</a:t>
            </a:r>
            <a:r>
              <a:rPr lang="zh-CN" altLang="en-US" b="1" dirty="0" smtClean="0">
                <a:solidFill>
                  <a:srgbClr val="FF0000"/>
                </a:solidFill>
              </a:rPr>
              <a:t>）选择资产变动功能</a:t>
            </a:r>
            <a:endParaRPr lang="zh-CN" altLang="en-US" b="1" dirty="0">
              <a:solidFill>
                <a:srgbClr val="FF0000"/>
              </a:solidFill>
            </a:endParaRPr>
          </a:p>
        </p:txBody>
      </p:sp>
      <p:sp>
        <p:nvSpPr>
          <p:cNvPr id="16" name="圆角矩形 15"/>
          <p:cNvSpPr/>
          <p:nvPr/>
        </p:nvSpPr>
        <p:spPr>
          <a:xfrm>
            <a:off x="2230017" y="4879988"/>
            <a:ext cx="1371600"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3881532" y="4002912"/>
            <a:ext cx="2621230" cy="369332"/>
          </a:xfrm>
          <a:prstGeom prst="rect">
            <a:avLst/>
          </a:prstGeom>
          <a:noFill/>
        </p:spPr>
        <p:txBody>
          <a:bodyPr wrap="none" rtlCol="0">
            <a:spAutoFit/>
          </a:bodyPr>
          <a:lstStyle/>
          <a:p>
            <a:pPr marL="342900" indent="-342900"/>
            <a:r>
              <a:rPr lang="en-US" altLang="zh-CN" b="1" dirty="0" smtClean="0">
                <a:solidFill>
                  <a:srgbClr val="FF0000"/>
                </a:solidFill>
              </a:rPr>
              <a:t>2</a:t>
            </a:r>
            <a:r>
              <a:rPr lang="zh-CN" altLang="en-US" b="1" dirty="0" smtClean="0">
                <a:solidFill>
                  <a:srgbClr val="FF0000"/>
                </a:solidFill>
              </a:rPr>
              <a:t>）选择变动资产单位库</a:t>
            </a:r>
            <a:endParaRPr lang="zh-CN" altLang="en-US" b="1" dirty="0">
              <a:solidFill>
                <a:srgbClr val="FF0000"/>
              </a:solidFill>
            </a:endParaRPr>
          </a:p>
        </p:txBody>
      </p:sp>
      <p:sp>
        <p:nvSpPr>
          <p:cNvPr id="20" name="圆角矩形 19"/>
          <p:cNvSpPr/>
          <p:nvPr/>
        </p:nvSpPr>
        <p:spPr>
          <a:xfrm>
            <a:off x="9535886" y="4198853"/>
            <a:ext cx="970384"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881532" y="4562749"/>
            <a:ext cx="2621230" cy="369332"/>
          </a:xfrm>
          <a:prstGeom prst="rect">
            <a:avLst/>
          </a:prstGeom>
          <a:noFill/>
        </p:spPr>
        <p:txBody>
          <a:bodyPr wrap="none" rtlCol="0">
            <a:spAutoFit/>
          </a:bodyPr>
          <a:lstStyle/>
          <a:p>
            <a:pPr marL="342900" indent="-342900"/>
            <a:r>
              <a:rPr lang="en-US" altLang="zh-CN" b="1" dirty="0" smtClean="0">
                <a:solidFill>
                  <a:srgbClr val="FF0000"/>
                </a:solidFill>
              </a:rPr>
              <a:t>3</a:t>
            </a:r>
            <a:r>
              <a:rPr lang="zh-CN" altLang="en-US" b="1" dirty="0" smtClean="0">
                <a:solidFill>
                  <a:srgbClr val="FF0000"/>
                </a:solidFill>
              </a:rPr>
              <a:t>）选择建立变动申请单</a:t>
            </a:r>
            <a:endParaRPr lang="zh-CN" altLang="en-US" b="1" dirty="0">
              <a:solidFill>
                <a:srgbClr val="FF0000"/>
              </a:solidFill>
            </a:endParaRPr>
          </a:p>
        </p:txBody>
      </p:sp>
      <p:sp>
        <p:nvSpPr>
          <p:cNvPr id="22" name="右箭头标注 21"/>
          <p:cNvSpPr/>
          <p:nvPr/>
        </p:nvSpPr>
        <p:spPr>
          <a:xfrm>
            <a:off x="541179" y="1380931"/>
            <a:ext cx="3051110" cy="122231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p>
          <a:p>
            <a:pPr algn="ctr"/>
            <a:r>
              <a:rPr lang="zh-CN" altLang="en-US" dirty="0" smtClean="0"/>
              <a:t>完成调拨单</a:t>
            </a:r>
            <a:endParaRPr lang="en-US" altLang="zh-CN" dirty="0" smtClean="0"/>
          </a:p>
          <a:p>
            <a:pPr algn="ctr"/>
            <a:r>
              <a:rPr lang="zh-CN" altLang="en-US" dirty="0" smtClean="0"/>
              <a:t>审批</a:t>
            </a:r>
            <a:endParaRPr lang="zh-CN" altLang="en-US" dirty="0"/>
          </a:p>
        </p:txBody>
      </p:sp>
      <p:sp>
        <p:nvSpPr>
          <p:cNvPr id="23" name="右箭头标注 22"/>
          <p:cNvSpPr/>
          <p:nvPr/>
        </p:nvSpPr>
        <p:spPr>
          <a:xfrm>
            <a:off x="3834884" y="1371600"/>
            <a:ext cx="3312365" cy="122231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p>
          <a:p>
            <a:pPr algn="ctr"/>
            <a:r>
              <a:rPr lang="zh-CN" altLang="en-US" dirty="0" smtClean="0"/>
              <a:t>系统中提交</a:t>
            </a:r>
            <a:endParaRPr lang="en-US" altLang="zh-CN" dirty="0" smtClean="0"/>
          </a:p>
          <a:p>
            <a:pPr algn="ctr"/>
            <a:r>
              <a:rPr lang="zh-CN" altLang="en-US" dirty="0" smtClean="0"/>
              <a:t>“变动申请”</a:t>
            </a:r>
            <a:endParaRPr lang="zh-CN" altLang="en-US" dirty="0"/>
          </a:p>
        </p:txBody>
      </p:sp>
      <p:sp>
        <p:nvSpPr>
          <p:cNvPr id="25" name="云形标注 24"/>
          <p:cNvSpPr/>
          <p:nvPr/>
        </p:nvSpPr>
        <p:spPr>
          <a:xfrm>
            <a:off x="3760237" y="242596"/>
            <a:ext cx="4320073" cy="811763"/>
          </a:xfrm>
          <a:prstGeom prst="cloudCallout">
            <a:avLst>
              <a:gd name="adj1" fmla="val -76989"/>
              <a:gd name="adj2" fmla="val 106178"/>
            </a:avLst>
          </a:prstGeom>
          <a:solidFill>
            <a:srgbClr val="2261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部门内部调拨，无需</a:t>
            </a:r>
            <a:endParaRPr lang="en-US" altLang="zh-CN" dirty="0" smtClean="0"/>
          </a:p>
          <a:p>
            <a:pPr algn="ctr"/>
            <a:r>
              <a:rPr lang="zh-CN" altLang="en-US" dirty="0" smtClean="0"/>
              <a:t>调拨单审批</a:t>
            </a:r>
            <a:endParaRPr lang="zh-CN" altLang="en-US" dirty="0"/>
          </a:p>
        </p:txBody>
      </p:sp>
      <p:pic>
        <p:nvPicPr>
          <p:cNvPr id="15364" name="Picture 4"/>
          <p:cNvPicPr>
            <a:picLocks noChangeAspect="1" noChangeArrowheads="1"/>
          </p:cNvPicPr>
          <p:nvPr/>
        </p:nvPicPr>
        <p:blipFill>
          <a:blip r:embed="rId3" cstate="print"/>
          <a:srcRect/>
          <a:stretch>
            <a:fillRect/>
          </a:stretch>
        </p:blipFill>
        <p:spPr bwMode="auto">
          <a:xfrm>
            <a:off x="2660550" y="2823095"/>
            <a:ext cx="5051199" cy="4034905"/>
          </a:xfrm>
          <a:prstGeom prst="rect">
            <a:avLst/>
          </a:prstGeom>
          <a:noFill/>
          <a:ln w="9525">
            <a:noFill/>
            <a:miter lim="800000"/>
            <a:headEnd/>
            <a:tailEnd/>
          </a:ln>
        </p:spPr>
      </p:pic>
      <p:sp>
        <p:nvSpPr>
          <p:cNvPr id="26" name="矩形 25"/>
          <p:cNvSpPr/>
          <p:nvPr/>
        </p:nvSpPr>
        <p:spPr>
          <a:xfrm>
            <a:off x="7408500" y="1352939"/>
            <a:ext cx="2976465" cy="12502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p>
          <a:p>
            <a:pPr algn="ctr"/>
            <a:r>
              <a:rPr lang="zh-CN" altLang="en-US" dirty="0" smtClean="0"/>
              <a:t>重新打印条码张贴</a:t>
            </a:r>
          </a:p>
          <a:p>
            <a:pPr algn="ctr"/>
            <a:endParaRPr lang="zh-CN" altLang="en-US" dirty="0"/>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ppt_w/2"/>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364"/>
                                        </p:tgtEl>
                                        <p:attrNameLst>
                                          <p:attrName>style.visibility</p:attrName>
                                        </p:attrNameLst>
                                      </p:cBhvr>
                                      <p:to>
                                        <p:strVal val="visible"/>
                                      </p:to>
                                    </p:set>
                                    <p:anim calcmode="lin" valueType="num">
                                      <p:cBhvr additive="base">
                                        <p:cTn id="34" dur="500" fill="hold"/>
                                        <p:tgtEl>
                                          <p:spTgt spid="15364"/>
                                        </p:tgtEl>
                                        <p:attrNameLst>
                                          <p:attrName>ppt_x</p:attrName>
                                        </p:attrNameLst>
                                      </p:cBhvr>
                                      <p:tavLst>
                                        <p:tav tm="0">
                                          <p:val>
                                            <p:strVal val="#ppt_x"/>
                                          </p:val>
                                        </p:tav>
                                        <p:tav tm="100000">
                                          <p:val>
                                            <p:strVal val="#ppt_x"/>
                                          </p:val>
                                        </p:tav>
                                      </p:tavLst>
                                    </p:anim>
                                    <p:anim calcmode="lin" valueType="num">
                                      <p:cBhvr additive="base">
                                        <p:cTn id="35"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5364"/>
                                        </p:tgtEl>
                                        <p:attrNameLst>
                                          <p:attrName>style.visibility</p:attrName>
                                        </p:attrNameLst>
                                      </p:cBhvr>
                                      <p:to>
                                        <p:strVal val="hidden"/>
                                      </p:to>
                                    </p:set>
                                  </p:childTnLst>
                                </p:cTn>
                              </p:par>
                              <p:par>
                                <p:cTn id="40" presetID="2" presetClass="entr" presetSubtype="4" fill="hold" nodeType="withEffect">
                                  <p:stCondLst>
                                    <p:cond delay="0"/>
                                  </p:stCondLst>
                                  <p:childTnLst>
                                    <p:set>
                                      <p:cBhvr>
                                        <p:cTn id="41" dur="1" fill="hold">
                                          <p:stCondLst>
                                            <p:cond delay="0"/>
                                          </p:stCondLst>
                                        </p:cTn>
                                        <p:tgtEl>
                                          <p:spTgt spid="15362"/>
                                        </p:tgtEl>
                                        <p:attrNameLst>
                                          <p:attrName>style.visibility</p:attrName>
                                        </p:attrNameLst>
                                      </p:cBhvr>
                                      <p:to>
                                        <p:strVal val="visible"/>
                                      </p:to>
                                    </p:set>
                                    <p:anim calcmode="lin" valueType="num">
                                      <p:cBhvr additive="base">
                                        <p:cTn id="42" dur="500" fill="hold"/>
                                        <p:tgtEl>
                                          <p:spTgt spid="15362"/>
                                        </p:tgtEl>
                                        <p:attrNameLst>
                                          <p:attrName>ppt_x</p:attrName>
                                        </p:attrNameLst>
                                      </p:cBhvr>
                                      <p:tavLst>
                                        <p:tav tm="0">
                                          <p:val>
                                            <p:strVal val="#ppt_x"/>
                                          </p:val>
                                        </p:tav>
                                        <p:tav tm="100000">
                                          <p:val>
                                            <p:strVal val="#ppt_x"/>
                                          </p:val>
                                        </p:tav>
                                      </p:tavLst>
                                    </p:anim>
                                    <p:anim calcmode="lin" valueType="num">
                                      <p:cBhvr additive="base">
                                        <p:cTn id="43"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par>
                                <p:cTn id="56" presetID="17"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ppt_h/2"/>
                                          </p:val>
                                        </p:tav>
                                        <p:tav tm="100000">
                                          <p:val>
                                            <p:strVal val="#ppt_y"/>
                                          </p:val>
                                        </p:tav>
                                      </p:tavLst>
                                    </p:anim>
                                    <p:anim calcmode="lin" valueType="num">
                                      <p:cBhvr>
                                        <p:cTn id="60" dur="500" fill="hold"/>
                                        <p:tgtEl>
                                          <p:spTgt spid="14"/>
                                        </p:tgtEl>
                                        <p:attrNameLst>
                                          <p:attrName>ppt_w</p:attrName>
                                        </p:attrNameLst>
                                      </p:cBhvr>
                                      <p:tavLst>
                                        <p:tav tm="0">
                                          <p:val>
                                            <p:strVal val="#ppt_w"/>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childTnLst>
                                </p:cTn>
                              </p:par>
                              <p:par>
                                <p:cTn id="62" presetID="5"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heckerboard(across)">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p:bldP spid="16" grpId="0" animBg="1"/>
      <p:bldP spid="17" grpId="0"/>
      <p:bldP spid="20" grpId="0" animBg="1"/>
      <p:bldP spid="21" grpId="0"/>
      <p:bldP spid="22" grpId="0" animBg="1"/>
      <p:bldP spid="23"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、固定资产管理：调拨</a:t>
            </a:r>
            <a:endParaRPr lang="zh-CN" altLang="zh-CN" sz="1600" b="1" dirty="0" smtClean="0"/>
          </a:p>
        </p:txBody>
      </p:sp>
      <p:pic>
        <p:nvPicPr>
          <p:cNvPr id="16387" name="Picture 3"/>
          <p:cNvPicPr>
            <a:picLocks noChangeAspect="1" noChangeArrowheads="1"/>
          </p:cNvPicPr>
          <p:nvPr/>
        </p:nvPicPr>
        <p:blipFill>
          <a:blip r:embed="rId2" cstate="print"/>
          <a:srcRect/>
          <a:stretch>
            <a:fillRect/>
          </a:stretch>
        </p:blipFill>
        <p:spPr bwMode="auto">
          <a:xfrm>
            <a:off x="541175" y="1084271"/>
            <a:ext cx="9299121" cy="4873227"/>
          </a:xfrm>
          <a:prstGeom prst="rect">
            <a:avLst/>
          </a:prstGeom>
          <a:noFill/>
          <a:ln w="9525">
            <a:noFill/>
            <a:miter lim="800000"/>
            <a:headEnd/>
            <a:tailEnd/>
          </a:ln>
        </p:spPr>
      </p:pic>
      <p:sp>
        <p:nvSpPr>
          <p:cNvPr id="15" name="TextBox 14"/>
          <p:cNvSpPr txBox="1"/>
          <p:nvPr/>
        </p:nvSpPr>
        <p:spPr>
          <a:xfrm>
            <a:off x="2425958" y="2407324"/>
            <a:ext cx="2390398" cy="369332"/>
          </a:xfrm>
          <a:prstGeom prst="rect">
            <a:avLst/>
          </a:prstGeom>
          <a:noFill/>
        </p:spPr>
        <p:txBody>
          <a:bodyPr wrap="none" rtlCol="0">
            <a:spAutoFit/>
          </a:bodyPr>
          <a:lstStyle/>
          <a:p>
            <a:pPr marL="342900" indent="-342900"/>
            <a:r>
              <a:rPr lang="en-US" altLang="zh-CN" b="1" dirty="0" smtClean="0">
                <a:solidFill>
                  <a:srgbClr val="FF0000"/>
                </a:solidFill>
              </a:rPr>
              <a:t>4</a:t>
            </a:r>
            <a:r>
              <a:rPr lang="zh-CN" altLang="en-US" b="1" dirty="0" smtClean="0">
                <a:solidFill>
                  <a:srgbClr val="FF0000"/>
                </a:solidFill>
              </a:rPr>
              <a:t>）选择“归口人员”</a:t>
            </a:r>
            <a:endParaRPr lang="zh-CN" altLang="en-US" b="1" dirty="0">
              <a:solidFill>
                <a:srgbClr val="FF0000"/>
              </a:solidFill>
            </a:endParaRPr>
          </a:p>
        </p:txBody>
      </p:sp>
      <p:sp>
        <p:nvSpPr>
          <p:cNvPr id="9" name="圆角矩形 8"/>
          <p:cNvSpPr/>
          <p:nvPr/>
        </p:nvSpPr>
        <p:spPr>
          <a:xfrm>
            <a:off x="475860" y="2015412"/>
            <a:ext cx="466532" cy="30791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416629" y="3013814"/>
            <a:ext cx="2621230" cy="369332"/>
          </a:xfrm>
          <a:prstGeom prst="rect">
            <a:avLst/>
          </a:prstGeom>
          <a:noFill/>
        </p:spPr>
        <p:txBody>
          <a:bodyPr wrap="none" rtlCol="0">
            <a:spAutoFit/>
          </a:bodyPr>
          <a:lstStyle/>
          <a:p>
            <a:pPr marL="342900" indent="-342900"/>
            <a:r>
              <a:rPr lang="en-US" altLang="zh-CN" b="1" dirty="0" smtClean="0">
                <a:solidFill>
                  <a:srgbClr val="FF0000"/>
                </a:solidFill>
              </a:rPr>
              <a:t>5</a:t>
            </a:r>
            <a:r>
              <a:rPr lang="zh-CN" altLang="en-US" b="1" dirty="0" smtClean="0">
                <a:solidFill>
                  <a:srgbClr val="FF0000"/>
                </a:solidFill>
              </a:rPr>
              <a:t>）选择需要变动的资产</a:t>
            </a:r>
            <a:endParaRPr lang="zh-CN" altLang="en-US" b="1" dirty="0">
              <a:solidFill>
                <a:srgbClr val="FF0000"/>
              </a:solidFill>
            </a:endParaRPr>
          </a:p>
        </p:txBody>
      </p:sp>
      <p:sp>
        <p:nvSpPr>
          <p:cNvPr id="20" name="圆角矩形 19"/>
          <p:cNvSpPr/>
          <p:nvPr/>
        </p:nvSpPr>
        <p:spPr>
          <a:xfrm>
            <a:off x="2304662" y="1558237"/>
            <a:ext cx="2724538"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V="1">
            <a:off x="2733869" y="1838132"/>
            <a:ext cx="811764" cy="5971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961053" y="2304661"/>
            <a:ext cx="1520890" cy="7464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88632" y="3648296"/>
            <a:ext cx="2159566" cy="369332"/>
          </a:xfrm>
          <a:prstGeom prst="rect">
            <a:avLst/>
          </a:prstGeom>
          <a:noFill/>
        </p:spPr>
        <p:txBody>
          <a:bodyPr wrap="none" rtlCol="0">
            <a:spAutoFit/>
          </a:bodyPr>
          <a:lstStyle/>
          <a:p>
            <a:pPr marL="342900" indent="-342900"/>
            <a:r>
              <a:rPr lang="en-US" altLang="zh-CN" b="1" dirty="0" smtClean="0">
                <a:solidFill>
                  <a:srgbClr val="FF0000"/>
                </a:solidFill>
              </a:rPr>
              <a:t>6</a:t>
            </a:r>
            <a:r>
              <a:rPr lang="zh-CN" altLang="en-US" b="1" dirty="0" smtClean="0">
                <a:solidFill>
                  <a:srgbClr val="FF0000"/>
                </a:solidFill>
              </a:rPr>
              <a:t>）点击生产变动单</a:t>
            </a:r>
            <a:endParaRPr lang="zh-CN" altLang="en-US" b="1" dirty="0">
              <a:solidFill>
                <a:srgbClr val="FF0000"/>
              </a:solidFill>
            </a:endParaRPr>
          </a:p>
        </p:txBody>
      </p:sp>
      <p:cxnSp>
        <p:nvCxnSpPr>
          <p:cNvPr id="26" name="直接箭头连接符 25"/>
          <p:cNvCxnSpPr/>
          <p:nvPr/>
        </p:nvCxnSpPr>
        <p:spPr>
          <a:xfrm>
            <a:off x="4581331" y="3918857"/>
            <a:ext cx="4833257" cy="16328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3" cstate="print"/>
          <a:srcRect/>
          <a:stretch>
            <a:fillRect/>
          </a:stretch>
        </p:blipFill>
        <p:spPr bwMode="auto">
          <a:xfrm>
            <a:off x="6055568" y="671429"/>
            <a:ext cx="6015135" cy="3456881"/>
          </a:xfrm>
          <a:prstGeom prst="rect">
            <a:avLst/>
          </a:prstGeom>
          <a:noFill/>
          <a:ln w="9525">
            <a:noFill/>
            <a:miter lim="800000"/>
            <a:headEnd/>
            <a:tailEnd/>
          </a:ln>
        </p:spPr>
      </p:pic>
      <p:cxnSp>
        <p:nvCxnSpPr>
          <p:cNvPr id="28" name="直接箭头连接符 27"/>
          <p:cNvCxnSpPr/>
          <p:nvPr/>
        </p:nvCxnSpPr>
        <p:spPr>
          <a:xfrm flipV="1">
            <a:off x="9675845" y="1399592"/>
            <a:ext cx="1007706" cy="39655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ppt_x</p:attrName>
                                        </p:attrNameLst>
                                      </p:cBhvr>
                                      <p:tavLst>
                                        <p:tav tm="0">
                                          <p:val>
                                            <p:strVal val="#ppt_x"/>
                                          </p:val>
                                        </p:tav>
                                        <p:tav tm="100000">
                                          <p:val>
                                            <p:strVal val="#ppt_x"/>
                                          </p:val>
                                        </p:tav>
                                      </p:tavLst>
                                    </p:anim>
                                    <p:anim calcmode="lin" valueType="num">
                                      <p:cBhvr>
                                        <p:cTn id="46" dur="500" fill="hold"/>
                                        <p:tgtEl>
                                          <p:spTgt spid="26"/>
                                        </p:tgtEl>
                                        <p:attrNameLst>
                                          <p:attrName>ppt_y</p:attrName>
                                        </p:attrNameLst>
                                      </p:cBhvr>
                                      <p:tavLst>
                                        <p:tav tm="0">
                                          <p:val>
                                            <p:strVal val="#ppt_y-#ppt_h/2"/>
                                          </p:val>
                                        </p:tav>
                                        <p:tav tm="100000">
                                          <p:val>
                                            <p:strVal val="#ppt_y"/>
                                          </p:val>
                                        </p:tav>
                                      </p:tavLst>
                                    </p:anim>
                                    <p:anim calcmode="lin" valueType="num">
                                      <p:cBhvr>
                                        <p:cTn id="47" dur="500" fill="hold"/>
                                        <p:tgtEl>
                                          <p:spTgt spid="26"/>
                                        </p:tgtEl>
                                        <p:attrNameLst>
                                          <p:attrName>ppt_w</p:attrName>
                                        </p:attrNameLst>
                                      </p:cBhvr>
                                      <p:tavLst>
                                        <p:tav tm="0">
                                          <p:val>
                                            <p:strVal val="#ppt_w"/>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16388"/>
                                        </p:tgtEl>
                                        <p:attrNameLst>
                                          <p:attrName>style.visibility</p:attrName>
                                        </p:attrNameLst>
                                      </p:cBhvr>
                                      <p:to>
                                        <p:strVal val="visible"/>
                                      </p:to>
                                    </p:set>
                                    <p:anim calcmode="lin" valueType="num">
                                      <p:cBhvr>
                                        <p:cTn id="53" dur="500" fill="hold"/>
                                        <p:tgtEl>
                                          <p:spTgt spid="16388"/>
                                        </p:tgtEl>
                                        <p:attrNameLst>
                                          <p:attrName>ppt_w</p:attrName>
                                        </p:attrNameLst>
                                      </p:cBhvr>
                                      <p:tavLst>
                                        <p:tav tm="0">
                                          <p:val>
                                            <p:fltVal val="0"/>
                                          </p:val>
                                        </p:tav>
                                        <p:tav tm="100000">
                                          <p:val>
                                            <p:strVal val="#ppt_w"/>
                                          </p:val>
                                        </p:tav>
                                      </p:tavLst>
                                    </p:anim>
                                    <p:anim calcmode="lin" valueType="num">
                                      <p:cBhvr>
                                        <p:cTn id="54"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ppt_h/2"/>
                                          </p:val>
                                        </p:tav>
                                        <p:tav tm="100000">
                                          <p:val>
                                            <p:strVal val="#ppt_y"/>
                                          </p:val>
                                        </p:tav>
                                      </p:tavLst>
                                    </p:anim>
                                    <p:anim calcmode="lin" valueType="num">
                                      <p:cBhvr>
                                        <p:cTn id="61" dur="500" fill="hold"/>
                                        <p:tgtEl>
                                          <p:spTgt spid="28"/>
                                        </p:tgtEl>
                                        <p:attrNameLst>
                                          <p:attrName>ppt_w</p:attrName>
                                        </p:attrNameLst>
                                      </p:cBhvr>
                                      <p:tavLst>
                                        <p:tav tm="0">
                                          <p:val>
                                            <p:strVal val="#ppt_w"/>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7"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íṣļîḑè">
            <a:extLst>
              <a:ext uri="{FF2B5EF4-FFF2-40B4-BE49-F238E27FC236}">
                <a16:creationId xmlns:a16="http://schemas.microsoft.com/office/drawing/2014/main" xmlns="" id="{7A949CA5-5375-4259-96F7-0C7B1E228776}"/>
              </a:ext>
            </a:extLst>
          </p:cNvPr>
          <p:cNvGrpSpPr/>
          <p:nvPr/>
        </p:nvGrpSpPr>
        <p:grpSpPr>
          <a:xfrm>
            <a:off x="664835" y="1652734"/>
            <a:ext cx="3307537" cy="4199806"/>
            <a:chOff x="1416748" y="1485488"/>
            <a:chExt cx="3227861" cy="4098637"/>
          </a:xfrm>
        </p:grpSpPr>
        <p:grpSp>
          <p:nvGrpSpPr>
            <p:cNvPr id="271" name="iśľîḓé">
              <a:extLst>
                <a:ext uri="{FF2B5EF4-FFF2-40B4-BE49-F238E27FC236}">
                  <a16:creationId xmlns:a16="http://schemas.microsoft.com/office/drawing/2014/main" xmlns="" id="{DF7163D7-5070-49D5-802E-82F9BA2412B9}"/>
                </a:ext>
              </a:extLst>
            </p:cNvPr>
            <p:cNvGrpSpPr/>
            <p:nvPr/>
          </p:nvGrpSpPr>
          <p:grpSpPr>
            <a:xfrm>
              <a:off x="1416748" y="1485488"/>
              <a:ext cx="3227861" cy="4098637"/>
              <a:chOff x="1416748" y="1485488"/>
              <a:chExt cx="3227861" cy="4098637"/>
            </a:xfrm>
          </p:grpSpPr>
          <p:sp>
            <p:nvSpPr>
              <p:cNvPr id="280" name="ïşlîďê">
                <a:extLst>
                  <a:ext uri="{FF2B5EF4-FFF2-40B4-BE49-F238E27FC236}">
                    <a16:creationId xmlns:a16="http://schemas.microsoft.com/office/drawing/2014/main" xmlns="" id="{5C4A153C-72D8-45EB-9577-9A673016E5E8}"/>
                  </a:ext>
                </a:extLst>
              </p:cNvPr>
              <p:cNvSpPr/>
              <p:nvPr/>
            </p:nvSpPr>
            <p:spPr bwMode="auto">
              <a:xfrm>
                <a:off x="1975274" y="4686140"/>
                <a:ext cx="380771" cy="274472"/>
              </a:xfrm>
              <a:custGeom>
                <a:avLst/>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a:extLst/>
            </p:spPr>
            <p:txBody>
              <a:bodyPr anchor="ctr"/>
              <a:lstStyle/>
              <a:p>
                <a:pPr algn="ctr"/>
                <a:endParaRPr/>
              </a:p>
            </p:txBody>
          </p:sp>
          <p:grpSp>
            <p:nvGrpSpPr>
              <p:cNvPr id="281" name="iṣļîḍè">
                <a:extLst>
                  <a:ext uri="{FF2B5EF4-FFF2-40B4-BE49-F238E27FC236}">
                    <a16:creationId xmlns:a16="http://schemas.microsoft.com/office/drawing/2014/main" xmlns="" id="{BF4873D9-906E-4193-AAC9-DC01AC0A794E}"/>
                  </a:ext>
                </a:extLst>
              </p:cNvPr>
              <p:cNvGrpSpPr/>
              <p:nvPr/>
            </p:nvGrpSpPr>
            <p:grpSpPr>
              <a:xfrm>
                <a:off x="3359518" y="4532488"/>
                <a:ext cx="312551" cy="393463"/>
                <a:chOff x="4541592" y="4960612"/>
                <a:chExt cx="312551" cy="393463"/>
              </a:xfrm>
            </p:grpSpPr>
            <p:sp>
              <p:nvSpPr>
                <p:cNvPr id="365" name="íśḻïḍé">
                  <a:extLst>
                    <a:ext uri="{FF2B5EF4-FFF2-40B4-BE49-F238E27FC236}">
                      <a16:creationId xmlns:a16="http://schemas.microsoft.com/office/drawing/2014/main" xmlns="" id="{700ECFC8-A965-41F1-916A-F3504B2AEEFA}"/>
                    </a:ext>
                  </a:extLst>
                </p:cNvPr>
                <p:cNvSpPr/>
                <p:nvPr/>
              </p:nvSpPr>
              <p:spPr bwMode="auto">
                <a:xfrm>
                  <a:off x="4541592" y="4978064"/>
                  <a:ext cx="304617" cy="376011"/>
                </a:xfrm>
                <a:custGeom>
                  <a:avLst/>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7">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a:extLst/>
              </p:spPr>
              <p:txBody>
                <a:bodyPr anchor="ctr"/>
                <a:lstStyle/>
                <a:p>
                  <a:pPr algn="ctr"/>
                  <a:endParaRPr/>
                </a:p>
              </p:txBody>
            </p:sp>
            <p:sp>
              <p:nvSpPr>
                <p:cNvPr id="366" name="i$ľïdê">
                  <a:extLst>
                    <a:ext uri="{FF2B5EF4-FFF2-40B4-BE49-F238E27FC236}">
                      <a16:creationId xmlns:a16="http://schemas.microsoft.com/office/drawing/2014/main" xmlns="" id="{7A73500A-EDD9-4BDB-AB2F-3EC90529296E}"/>
                    </a:ext>
                  </a:extLst>
                </p:cNvPr>
                <p:cNvSpPr/>
                <p:nvPr/>
              </p:nvSpPr>
              <p:spPr bwMode="auto">
                <a:xfrm>
                  <a:off x="4587603" y="5035181"/>
                  <a:ext cx="153896" cy="211010"/>
                </a:xfrm>
                <a:custGeom>
                  <a:avLst/>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a:extLst/>
              </p:spPr>
              <p:txBody>
                <a:bodyPr anchor="ctr"/>
                <a:lstStyle/>
                <a:p>
                  <a:pPr algn="ctr"/>
                  <a:endParaRPr/>
                </a:p>
              </p:txBody>
            </p:sp>
            <p:sp>
              <p:nvSpPr>
                <p:cNvPr id="367" name="iṩļîḓe">
                  <a:extLst>
                    <a:ext uri="{FF2B5EF4-FFF2-40B4-BE49-F238E27FC236}">
                      <a16:creationId xmlns:a16="http://schemas.microsoft.com/office/drawing/2014/main" xmlns="" id="{D0F3732F-C90D-418B-9B84-7F925299D7B5}"/>
                    </a:ext>
                  </a:extLst>
                </p:cNvPr>
                <p:cNvSpPr/>
                <p:nvPr/>
              </p:nvSpPr>
              <p:spPr bwMode="auto">
                <a:xfrm>
                  <a:off x="4609814" y="5043113"/>
                  <a:ext cx="158655" cy="220529"/>
                </a:xfrm>
                <a:custGeom>
                  <a:avLst/>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a:extLst/>
              </p:spPr>
              <p:txBody>
                <a:bodyPr anchor="ctr"/>
                <a:lstStyle/>
                <a:p>
                  <a:pPr algn="ctr"/>
                  <a:endParaRPr/>
                </a:p>
              </p:txBody>
            </p:sp>
            <p:sp>
              <p:nvSpPr>
                <p:cNvPr id="368" name="íśļíḑê">
                  <a:extLst>
                    <a:ext uri="{FF2B5EF4-FFF2-40B4-BE49-F238E27FC236}">
                      <a16:creationId xmlns:a16="http://schemas.microsoft.com/office/drawing/2014/main" xmlns="" id="{7BCB6E94-81A1-4012-8535-4EBF8EA1143E}"/>
                    </a:ext>
                  </a:extLst>
                </p:cNvPr>
                <p:cNvSpPr/>
                <p:nvPr/>
              </p:nvSpPr>
              <p:spPr bwMode="auto">
                <a:xfrm>
                  <a:off x="4632026" y="5060565"/>
                  <a:ext cx="158655" cy="218943"/>
                </a:xfrm>
                <a:custGeom>
                  <a:avLst/>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a:extLst/>
              </p:spPr>
              <p:txBody>
                <a:bodyPr anchor="ctr"/>
                <a:lstStyle/>
                <a:p>
                  <a:pPr algn="ctr"/>
                  <a:endParaRPr/>
                </a:p>
              </p:txBody>
            </p:sp>
            <p:sp>
              <p:nvSpPr>
                <p:cNvPr id="369" name="iṥ1îdè">
                  <a:extLst>
                    <a:ext uri="{FF2B5EF4-FFF2-40B4-BE49-F238E27FC236}">
                      <a16:creationId xmlns:a16="http://schemas.microsoft.com/office/drawing/2014/main" xmlns="" id="{BE15871B-976C-48E7-AF4D-32443BABB5B2}"/>
                    </a:ext>
                  </a:extLst>
                </p:cNvPr>
                <p:cNvSpPr/>
                <p:nvPr/>
              </p:nvSpPr>
              <p:spPr bwMode="auto">
                <a:xfrm>
                  <a:off x="4560631" y="5230325"/>
                  <a:ext cx="98366" cy="71394"/>
                </a:xfrm>
                <a:custGeom>
                  <a:avLst/>
                  <a:gdLst>
                    <a:gd name="T0" fmla="*/ 26 w 26"/>
                    <a:gd name="T1" fmla="*/ 17 h 19"/>
                    <a:gd name="T2" fmla="*/ 22 w 26"/>
                    <a:gd name="T3" fmla="*/ 19 h 19"/>
                    <a:gd name="T4" fmla="*/ 0 w 26"/>
                    <a:gd name="T5" fmla="*/ 4 h 19"/>
                    <a:gd name="T6" fmla="*/ 1 w 26"/>
                    <a:gd name="T7" fmla="*/ 0 h 19"/>
                    <a:gd name="T8" fmla="*/ 26 w 26"/>
                    <a:gd name="T9" fmla="*/ 17 h 19"/>
                  </a:gdLst>
                  <a:ah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a:extLst/>
              </p:spPr>
              <p:txBody>
                <a:bodyPr anchor="ctr"/>
                <a:lstStyle/>
                <a:p>
                  <a:pPr algn="ctr"/>
                  <a:endParaRPr/>
                </a:p>
              </p:txBody>
            </p:sp>
            <p:sp>
              <p:nvSpPr>
                <p:cNvPr id="370" name="îSļîḑè">
                  <a:extLst>
                    <a:ext uri="{FF2B5EF4-FFF2-40B4-BE49-F238E27FC236}">
                      <a16:creationId xmlns:a16="http://schemas.microsoft.com/office/drawing/2014/main" xmlns="" id="{80EAC980-FF8A-495F-90D4-8F828A3DCD94}"/>
                    </a:ext>
                  </a:extLst>
                </p:cNvPr>
                <p:cNvSpPr/>
                <p:nvPr/>
              </p:nvSpPr>
              <p:spPr bwMode="auto">
                <a:xfrm>
                  <a:off x="4549526" y="5298547"/>
                  <a:ext cx="41250" cy="33317"/>
                </a:xfrm>
                <a:custGeom>
                  <a:avLst/>
                  <a:gdLst>
                    <a:gd name="T0" fmla="*/ 11 w 11"/>
                    <a:gd name="T1" fmla="*/ 8 h 9"/>
                    <a:gd name="T2" fmla="*/ 8 w 11"/>
                    <a:gd name="T3" fmla="*/ 9 h 9"/>
                    <a:gd name="T4" fmla="*/ 0 w 11"/>
                    <a:gd name="T5" fmla="*/ 3 h 9"/>
                    <a:gd name="T6" fmla="*/ 1 w 11"/>
                    <a:gd name="T7" fmla="*/ 0 h 9"/>
                    <a:gd name="T8" fmla="*/ 11 w 11"/>
                    <a:gd name="T9" fmla="*/ 8 h 9"/>
                  </a:gdLst>
                  <a:ah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a:extLst/>
              </p:spPr>
              <p:txBody>
                <a:bodyPr anchor="ctr"/>
                <a:lstStyle/>
                <a:p>
                  <a:pPr algn="ctr"/>
                  <a:endParaRPr/>
                </a:p>
              </p:txBody>
            </p:sp>
            <p:sp>
              <p:nvSpPr>
                <p:cNvPr id="371" name="íṧḷídê">
                  <a:extLst>
                    <a:ext uri="{FF2B5EF4-FFF2-40B4-BE49-F238E27FC236}">
                      <a16:creationId xmlns:a16="http://schemas.microsoft.com/office/drawing/2014/main" xmlns="" id="{846796ED-BCD6-4DA5-A386-E862E9AF3A63}"/>
                    </a:ext>
                  </a:extLst>
                </p:cNvPr>
                <p:cNvSpPr/>
                <p:nvPr/>
              </p:nvSpPr>
              <p:spPr bwMode="auto">
                <a:xfrm>
                  <a:off x="4703420" y="4960612"/>
                  <a:ext cx="150723" cy="138029"/>
                </a:xfrm>
                <a:custGeom>
                  <a:avLst/>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a:extLst/>
              </p:spPr>
              <p:txBody>
                <a:bodyPr anchor="ctr"/>
                <a:lstStyle/>
                <a:p>
                  <a:pPr algn="ctr"/>
                  <a:endParaRPr/>
                </a:p>
              </p:txBody>
            </p:sp>
          </p:grpSp>
          <p:grpSp>
            <p:nvGrpSpPr>
              <p:cNvPr id="282" name="îŝļíḍè">
                <a:extLst>
                  <a:ext uri="{FF2B5EF4-FFF2-40B4-BE49-F238E27FC236}">
                    <a16:creationId xmlns:a16="http://schemas.microsoft.com/office/drawing/2014/main" xmlns="" id="{2421E743-200E-4AE7-833B-1EFD3D638F07}"/>
                  </a:ext>
                </a:extLst>
              </p:cNvPr>
              <p:cNvGrpSpPr/>
              <p:nvPr/>
            </p:nvGrpSpPr>
            <p:grpSpPr>
              <a:xfrm>
                <a:off x="1416748" y="2456247"/>
                <a:ext cx="312549" cy="442646"/>
                <a:chOff x="5698186" y="1950933"/>
                <a:chExt cx="312549" cy="442646"/>
              </a:xfrm>
            </p:grpSpPr>
            <p:sp>
              <p:nvSpPr>
                <p:cNvPr id="362" name="îṣľide">
                  <a:extLst>
                    <a:ext uri="{FF2B5EF4-FFF2-40B4-BE49-F238E27FC236}">
                      <a16:creationId xmlns:a16="http://schemas.microsoft.com/office/drawing/2014/main" xmlns="" id="{B4DF4A38-F61B-40D1-93CB-FCBB5A0D3DD5}"/>
                    </a:ext>
                  </a:extLst>
                </p:cNvPr>
                <p:cNvSpPr/>
                <p:nvPr/>
              </p:nvSpPr>
              <p:spPr bwMode="auto">
                <a:xfrm>
                  <a:off x="5702945" y="1950933"/>
                  <a:ext cx="307790" cy="442646"/>
                </a:xfrm>
                <a:custGeom>
                  <a:avLst/>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a:extLst/>
              </p:spPr>
              <p:txBody>
                <a:bodyPr anchor="ctr"/>
                <a:lstStyle/>
                <a:p>
                  <a:pPr algn="ctr"/>
                  <a:endParaRPr/>
                </a:p>
              </p:txBody>
            </p:sp>
            <p:sp>
              <p:nvSpPr>
                <p:cNvPr id="363" name="isliḍé">
                  <a:extLst>
                    <a:ext uri="{FF2B5EF4-FFF2-40B4-BE49-F238E27FC236}">
                      <a16:creationId xmlns:a16="http://schemas.microsoft.com/office/drawing/2014/main" xmlns="" id="{FC7F7EFD-6EFC-4FB0-A487-F016CB992662}"/>
                    </a:ext>
                  </a:extLst>
                </p:cNvPr>
                <p:cNvSpPr/>
                <p:nvPr/>
              </p:nvSpPr>
              <p:spPr bwMode="auto">
                <a:xfrm>
                  <a:off x="5698186" y="1954106"/>
                  <a:ext cx="199905" cy="431541"/>
                </a:xfrm>
                <a:custGeom>
                  <a:avLst/>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a:extLst/>
              </p:spPr>
              <p:txBody>
                <a:bodyPr anchor="ctr"/>
                <a:lstStyle/>
                <a:p>
                  <a:pPr algn="ctr"/>
                  <a:endParaRPr/>
                </a:p>
              </p:txBody>
            </p:sp>
            <p:sp>
              <p:nvSpPr>
                <p:cNvPr id="364" name="işḷïḓê">
                  <a:extLst>
                    <a:ext uri="{FF2B5EF4-FFF2-40B4-BE49-F238E27FC236}">
                      <a16:creationId xmlns:a16="http://schemas.microsoft.com/office/drawing/2014/main" xmlns="" id="{83D22329-7888-4645-B378-5F369C56FDA3}"/>
                    </a:ext>
                  </a:extLst>
                </p:cNvPr>
                <p:cNvSpPr/>
                <p:nvPr/>
              </p:nvSpPr>
              <p:spPr bwMode="auto">
                <a:xfrm>
                  <a:off x="5906023" y="2217473"/>
                  <a:ext cx="90433" cy="44423"/>
                </a:xfrm>
                <a:custGeom>
                  <a:avLst/>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a:extLst/>
              </p:spPr>
              <p:txBody>
                <a:bodyPr anchor="ctr"/>
                <a:lstStyle/>
                <a:p>
                  <a:pPr algn="ctr"/>
                  <a:endParaRPr/>
                </a:p>
              </p:txBody>
            </p:sp>
          </p:grpSp>
          <p:grpSp>
            <p:nvGrpSpPr>
              <p:cNvPr id="283" name="ïṥļïḍé">
                <a:extLst>
                  <a:ext uri="{FF2B5EF4-FFF2-40B4-BE49-F238E27FC236}">
                    <a16:creationId xmlns:a16="http://schemas.microsoft.com/office/drawing/2014/main" xmlns="" id="{76C5FDB7-AF80-4FC9-8673-FB9042BF94CB}"/>
                  </a:ext>
                </a:extLst>
              </p:cNvPr>
              <p:cNvGrpSpPr/>
              <p:nvPr/>
            </p:nvGrpSpPr>
            <p:grpSpPr>
              <a:xfrm>
                <a:off x="2170350" y="4994742"/>
                <a:ext cx="230051" cy="326829"/>
                <a:chOff x="4382937" y="5523837"/>
                <a:chExt cx="230051" cy="326829"/>
              </a:xfrm>
            </p:grpSpPr>
            <p:sp>
              <p:nvSpPr>
                <p:cNvPr id="359" name="íṥ1iḋe">
                  <a:extLst>
                    <a:ext uri="{FF2B5EF4-FFF2-40B4-BE49-F238E27FC236}">
                      <a16:creationId xmlns:a16="http://schemas.microsoft.com/office/drawing/2014/main" xmlns="" id="{F95D740E-A86C-45EF-A6E9-8AFDAD85502E}"/>
                    </a:ext>
                  </a:extLst>
                </p:cNvPr>
                <p:cNvSpPr/>
                <p:nvPr/>
              </p:nvSpPr>
              <p:spPr bwMode="auto">
                <a:xfrm>
                  <a:off x="4382937" y="5523837"/>
                  <a:ext cx="226877" cy="326829"/>
                </a:xfrm>
                <a:custGeom>
                  <a:avLst/>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a:extLst/>
              </p:spPr>
              <p:txBody>
                <a:bodyPr anchor="ctr"/>
                <a:lstStyle/>
                <a:p>
                  <a:pPr algn="ctr"/>
                  <a:endParaRPr/>
                </a:p>
              </p:txBody>
            </p:sp>
            <p:sp>
              <p:nvSpPr>
                <p:cNvPr id="360" name="íŝḻiḋê">
                  <a:extLst>
                    <a:ext uri="{FF2B5EF4-FFF2-40B4-BE49-F238E27FC236}">
                      <a16:creationId xmlns:a16="http://schemas.microsoft.com/office/drawing/2014/main" xmlns="" id="{A059EE1A-69D2-48FA-BD5F-D3C10398272F}"/>
                    </a:ext>
                  </a:extLst>
                </p:cNvPr>
                <p:cNvSpPr/>
                <p:nvPr/>
              </p:nvSpPr>
              <p:spPr bwMode="auto">
                <a:xfrm>
                  <a:off x="4462265" y="5527010"/>
                  <a:ext cx="150723" cy="315723"/>
                </a:xfrm>
                <a:custGeom>
                  <a:avLst/>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a:extLst/>
              </p:spPr>
              <p:txBody>
                <a:bodyPr anchor="ctr"/>
                <a:lstStyle/>
                <a:p>
                  <a:pPr algn="ctr"/>
                  <a:endParaRPr/>
                </a:p>
              </p:txBody>
            </p:sp>
            <p:sp>
              <p:nvSpPr>
                <p:cNvPr id="361" name="íSlîḓê">
                  <a:extLst>
                    <a:ext uri="{FF2B5EF4-FFF2-40B4-BE49-F238E27FC236}">
                      <a16:creationId xmlns:a16="http://schemas.microsoft.com/office/drawing/2014/main" xmlns="" id="{3215F959-2ED6-469F-8EE9-E54912DEE145}"/>
                    </a:ext>
                  </a:extLst>
                </p:cNvPr>
                <p:cNvSpPr/>
                <p:nvPr/>
              </p:nvSpPr>
              <p:spPr bwMode="auto">
                <a:xfrm>
                  <a:off x="4394044" y="5715808"/>
                  <a:ext cx="68222" cy="36490"/>
                </a:xfrm>
                <a:custGeom>
                  <a:avLst/>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a:extLst/>
              </p:spPr>
              <p:txBody>
                <a:bodyPr anchor="ctr"/>
                <a:lstStyle/>
                <a:p>
                  <a:pPr algn="ctr"/>
                  <a:endParaRPr/>
                </a:p>
              </p:txBody>
            </p:sp>
          </p:grpSp>
          <p:grpSp>
            <p:nvGrpSpPr>
              <p:cNvPr id="284" name="îSḷîḋé">
                <a:extLst>
                  <a:ext uri="{FF2B5EF4-FFF2-40B4-BE49-F238E27FC236}">
                    <a16:creationId xmlns:a16="http://schemas.microsoft.com/office/drawing/2014/main" xmlns="" id="{AD490C2F-571E-482E-AF76-123F27D1B811}"/>
                  </a:ext>
                </a:extLst>
              </p:cNvPr>
              <p:cNvGrpSpPr/>
              <p:nvPr/>
            </p:nvGrpSpPr>
            <p:grpSpPr>
              <a:xfrm>
                <a:off x="1931456" y="1808281"/>
                <a:ext cx="406156" cy="679041"/>
                <a:chOff x="5714051" y="2563340"/>
                <a:chExt cx="406156" cy="679041"/>
              </a:xfrm>
            </p:grpSpPr>
            <p:sp>
              <p:nvSpPr>
                <p:cNvPr id="345" name="îsľïḍê">
                  <a:extLst>
                    <a:ext uri="{FF2B5EF4-FFF2-40B4-BE49-F238E27FC236}">
                      <a16:creationId xmlns:a16="http://schemas.microsoft.com/office/drawing/2014/main" xmlns="" id="{9714E0DE-C1EE-416F-B83E-8A29C4175A6A}"/>
                    </a:ext>
                  </a:extLst>
                </p:cNvPr>
                <p:cNvSpPr/>
                <p:nvPr/>
              </p:nvSpPr>
              <p:spPr bwMode="auto">
                <a:xfrm>
                  <a:off x="5755301" y="2701369"/>
                  <a:ext cx="320483" cy="395049"/>
                </a:xfrm>
                <a:custGeom>
                  <a:avLst/>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a:extLst/>
              </p:spPr>
              <p:txBody>
                <a:bodyPr anchor="ctr"/>
                <a:lstStyle/>
                <a:p>
                  <a:pPr algn="ctr"/>
                  <a:endParaRPr/>
                </a:p>
              </p:txBody>
            </p:sp>
            <p:sp>
              <p:nvSpPr>
                <p:cNvPr id="346" name="iṥḷïḋé">
                  <a:extLst>
                    <a:ext uri="{FF2B5EF4-FFF2-40B4-BE49-F238E27FC236}">
                      <a16:creationId xmlns:a16="http://schemas.microsoft.com/office/drawing/2014/main" xmlns="" id="{2D3EE1A6-006A-47DC-883A-D2CF7F8CD360}"/>
                    </a:ext>
                  </a:extLst>
                </p:cNvPr>
                <p:cNvSpPr/>
                <p:nvPr/>
              </p:nvSpPr>
              <p:spPr bwMode="auto">
                <a:xfrm>
                  <a:off x="5879052" y="2931419"/>
                  <a:ext cx="71395" cy="157068"/>
                </a:xfrm>
                <a:custGeom>
                  <a:avLst/>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a:extLst/>
              </p:spPr>
              <p:txBody>
                <a:bodyPr anchor="ctr"/>
                <a:lstStyle/>
                <a:p>
                  <a:pPr algn="ctr"/>
                  <a:endParaRPr/>
                </a:p>
              </p:txBody>
            </p:sp>
            <p:sp>
              <p:nvSpPr>
                <p:cNvPr id="347" name="îṩ1ïďé">
                  <a:extLst>
                    <a:ext uri="{FF2B5EF4-FFF2-40B4-BE49-F238E27FC236}">
                      <a16:creationId xmlns:a16="http://schemas.microsoft.com/office/drawing/2014/main" xmlns="" id="{2A79A12F-2318-468A-BF00-27D276B73B29}"/>
                    </a:ext>
                  </a:extLst>
                </p:cNvPr>
                <p:cNvSpPr/>
                <p:nvPr/>
              </p:nvSpPr>
              <p:spPr bwMode="auto">
                <a:xfrm>
                  <a:off x="5856841" y="2874304"/>
                  <a:ext cx="109472" cy="109471"/>
                </a:xfrm>
                <a:custGeom>
                  <a:avLst/>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a:extLst/>
              </p:spPr>
              <p:txBody>
                <a:bodyPr anchor="ctr"/>
                <a:lstStyle/>
                <a:p>
                  <a:pPr algn="ctr"/>
                  <a:endParaRPr/>
                </a:p>
              </p:txBody>
            </p:sp>
            <p:sp>
              <p:nvSpPr>
                <p:cNvPr id="348" name="ïṥlíḓè">
                  <a:extLst>
                    <a:ext uri="{FF2B5EF4-FFF2-40B4-BE49-F238E27FC236}">
                      <a16:creationId xmlns:a16="http://schemas.microsoft.com/office/drawing/2014/main" xmlns="" id="{5DA9AA52-4EA6-48AB-98F7-2F50782B182D}"/>
                    </a:ext>
                  </a:extLst>
                </p:cNvPr>
                <p:cNvSpPr/>
                <p:nvPr/>
              </p:nvSpPr>
              <p:spPr bwMode="auto">
                <a:xfrm>
                  <a:off x="5826696" y="3080555"/>
                  <a:ext cx="169761" cy="49182"/>
                </a:xfrm>
                <a:custGeom>
                  <a:avLst/>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a:extLst/>
              </p:spPr>
              <p:txBody>
                <a:bodyPr anchor="ctr"/>
                <a:lstStyle/>
                <a:p>
                  <a:pPr algn="ctr"/>
                  <a:endParaRPr/>
                </a:p>
              </p:txBody>
            </p:sp>
            <p:sp>
              <p:nvSpPr>
                <p:cNvPr id="349" name="ísḻíḓè">
                  <a:extLst>
                    <a:ext uri="{FF2B5EF4-FFF2-40B4-BE49-F238E27FC236}">
                      <a16:creationId xmlns:a16="http://schemas.microsoft.com/office/drawing/2014/main" xmlns="" id="{3EE2C312-CF48-483A-9E66-43DB0E7BB172}"/>
                    </a:ext>
                  </a:extLst>
                </p:cNvPr>
                <p:cNvSpPr/>
                <p:nvPr/>
              </p:nvSpPr>
              <p:spPr bwMode="auto">
                <a:xfrm>
                  <a:off x="5826696" y="3118632"/>
                  <a:ext cx="169761" cy="49182"/>
                </a:xfrm>
                <a:custGeom>
                  <a:avLst/>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a:extLst/>
              </p:spPr>
              <p:txBody>
                <a:bodyPr anchor="ctr"/>
                <a:lstStyle/>
                <a:p>
                  <a:pPr algn="ctr"/>
                  <a:endParaRPr/>
                </a:p>
              </p:txBody>
            </p:sp>
            <p:sp>
              <p:nvSpPr>
                <p:cNvPr id="350" name="íṥ1îḍé">
                  <a:extLst>
                    <a:ext uri="{FF2B5EF4-FFF2-40B4-BE49-F238E27FC236}">
                      <a16:creationId xmlns:a16="http://schemas.microsoft.com/office/drawing/2014/main" xmlns="" id="{3E18B5A8-74B4-455B-8268-5F6D89824BA6}"/>
                    </a:ext>
                  </a:extLst>
                </p:cNvPr>
                <p:cNvSpPr/>
                <p:nvPr/>
              </p:nvSpPr>
              <p:spPr bwMode="auto">
                <a:xfrm>
                  <a:off x="5826696" y="3156709"/>
                  <a:ext cx="169761" cy="44423"/>
                </a:xfrm>
                <a:custGeom>
                  <a:avLst/>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a:extLst/>
              </p:spPr>
              <p:txBody>
                <a:bodyPr anchor="ctr"/>
                <a:lstStyle/>
                <a:p>
                  <a:pPr algn="ctr"/>
                  <a:endParaRPr/>
                </a:p>
              </p:txBody>
            </p:sp>
            <p:sp>
              <p:nvSpPr>
                <p:cNvPr id="351" name="íṩ1iďê">
                  <a:extLst>
                    <a:ext uri="{FF2B5EF4-FFF2-40B4-BE49-F238E27FC236}">
                      <a16:creationId xmlns:a16="http://schemas.microsoft.com/office/drawing/2014/main" xmlns="" id="{66E6069B-1848-43D0-B802-7DF16BA291A0}"/>
                    </a:ext>
                  </a:extLst>
                </p:cNvPr>
                <p:cNvSpPr/>
                <p:nvPr/>
              </p:nvSpPr>
              <p:spPr bwMode="auto">
                <a:xfrm>
                  <a:off x="5883811" y="3193199"/>
                  <a:ext cx="71395" cy="49182"/>
                </a:xfrm>
                <a:custGeom>
                  <a:avLst/>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a:extLst/>
              </p:spPr>
              <p:txBody>
                <a:bodyPr anchor="ctr"/>
                <a:lstStyle/>
                <a:p>
                  <a:pPr algn="ctr"/>
                  <a:endParaRPr/>
                </a:p>
              </p:txBody>
            </p:sp>
            <p:sp>
              <p:nvSpPr>
                <p:cNvPr id="352" name="íṩľíḍê">
                  <a:extLst>
                    <a:ext uri="{FF2B5EF4-FFF2-40B4-BE49-F238E27FC236}">
                      <a16:creationId xmlns:a16="http://schemas.microsoft.com/office/drawing/2014/main" xmlns="" id="{2B67E3B5-EAA3-4768-BD46-3AE358D4C657}"/>
                    </a:ext>
                  </a:extLst>
                </p:cNvPr>
                <p:cNvSpPr/>
                <p:nvPr/>
              </p:nvSpPr>
              <p:spPr bwMode="auto">
                <a:xfrm>
                  <a:off x="5714051" y="2610936"/>
                  <a:ext cx="90433" cy="98366"/>
                </a:xfrm>
                <a:custGeom>
                  <a:avLst/>
                  <a:gdLst>
                    <a:gd name="T0" fmla="*/ 21 w 24"/>
                    <a:gd name="T1" fmla="*/ 26 h 26"/>
                    <a:gd name="T2" fmla="*/ 0 w 24"/>
                    <a:gd name="T3" fmla="*/ 3 h 26"/>
                    <a:gd name="T4" fmla="*/ 1 w 24"/>
                    <a:gd name="T5" fmla="*/ 0 h 26"/>
                    <a:gd name="T6" fmla="*/ 24 w 24"/>
                    <a:gd name="T7" fmla="*/ 24 h 26"/>
                    <a:gd name="T8" fmla="*/ 21 w 24"/>
                    <a:gd name="T9" fmla="*/ 26 h 26"/>
                  </a:gdLst>
                  <a:ah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a:extLst/>
              </p:spPr>
              <p:txBody>
                <a:bodyPr anchor="ctr"/>
                <a:lstStyle/>
                <a:p>
                  <a:pPr algn="ctr"/>
                  <a:endParaRPr/>
                </a:p>
              </p:txBody>
            </p:sp>
            <p:sp>
              <p:nvSpPr>
                <p:cNvPr id="353" name="ïṡ1îďè">
                  <a:extLst>
                    <a:ext uri="{FF2B5EF4-FFF2-40B4-BE49-F238E27FC236}">
                      <a16:creationId xmlns:a16="http://schemas.microsoft.com/office/drawing/2014/main" xmlns="" id="{60E4A56D-1772-4A72-B598-35035032D566}"/>
                    </a:ext>
                  </a:extLst>
                </p:cNvPr>
                <p:cNvSpPr/>
                <p:nvPr/>
              </p:nvSpPr>
              <p:spPr bwMode="auto">
                <a:xfrm>
                  <a:off x="5837802" y="2607763"/>
                  <a:ext cx="30145" cy="82500"/>
                </a:xfrm>
                <a:custGeom>
                  <a:avLst/>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ah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a:extLst/>
              </p:spPr>
              <p:txBody>
                <a:bodyPr anchor="ctr"/>
                <a:lstStyle/>
                <a:p>
                  <a:pPr algn="ctr"/>
                  <a:endParaRPr/>
                </a:p>
              </p:txBody>
            </p:sp>
            <p:sp>
              <p:nvSpPr>
                <p:cNvPr id="354" name="î$ľiḓè">
                  <a:extLst>
                    <a:ext uri="{FF2B5EF4-FFF2-40B4-BE49-F238E27FC236}">
                      <a16:creationId xmlns:a16="http://schemas.microsoft.com/office/drawing/2014/main" xmlns="" id="{B67856D8-21FA-438E-AB23-60E335D24194}"/>
                    </a:ext>
                  </a:extLst>
                </p:cNvPr>
                <p:cNvSpPr/>
                <p:nvPr/>
              </p:nvSpPr>
              <p:spPr bwMode="auto">
                <a:xfrm>
                  <a:off x="5909196" y="2563340"/>
                  <a:ext cx="30145" cy="126924"/>
                </a:xfrm>
                <a:custGeom>
                  <a:avLst/>
                  <a:gdLst>
                    <a:gd name="T0" fmla="*/ 3 w 8"/>
                    <a:gd name="T1" fmla="*/ 34 h 34"/>
                    <a:gd name="T2" fmla="*/ 6 w 8"/>
                    <a:gd name="T3" fmla="*/ 0 h 34"/>
                    <a:gd name="T4" fmla="*/ 8 w 8"/>
                    <a:gd name="T5" fmla="*/ 1 h 34"/>
                    <a:gd name="T6" fmla="*/ 6 w 8"/>
                    <a:gd name="T7" fmla="*/ 33 h 34"/>
                    <a:gd name="T8" fmla="*/ 3 w 8"/>
                    <a:gd name="T9" fmla="*/ 34 h 34"/>
                  </a:gdLst>
                  <a:ah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a:extLst/>
              </p:spPr>
              <p:txBody>
                <a:bodyPr anchor="ctr"/>
                <a:lstStyle/>
                <a:p>
                  <a:pPr algn="ctr"/>
                  <a:endParaRPr/>
                </a:p>
              </p:txBody>
            </p:sp>
            <p:sp>
              <p:nvSpPr>
                <p:cNvPr id="355" name="iṧḷíḑê">
                  <a:extLst>
                    <a:ext uri="{FF2B5EF4-FFF2-40B4-BE49-F238E27FC236}">
                      <a16:creationId xmlns:a16="http://schemas.microsoft.com/office/drawing/2014/main" xmlns="" id="{635B5063-0772-4028-ABBE-4AF53298E8C2}"/>
                    </a:ext>
                  </a:extLst>
                </p:cNvPr>
                <p:cNvSpPr/>
                <p:nvPr/>
              </p:nvSpPr>
              <p:spPr bwMode="auto">
                <a:xfrm>
                  <a:off x="5969484" y="2629975"/>
                  <a:ext cx="34904" cy="68221"/>
                </a:xfrm>
                <a:custGeom>
                  <a:avLst/>
                  <a:gdLst>
                    <a:gd name="T0" fmla="*/ 3 w 9"/>
                    <a:gd name="T1" fmla="*/ 18 h 18"/>
                    <a:gd name="T2" fmla="*/ 0 w 9"/>
                    <a:gd name="T3" fmla="*/ 18 h 18"/>
                    <a:gd name="T4" fmla="*/ 8 w 9"/>
                    <a:gd name="T5" fmla="*/ 0 h 18"/>
                    <a:gd name="T6" fmla="*/ 9 w 9"/>
                    <a:gd name="T7" fmla="*/ 3 h 18"/>
                    <a:gd name="T8" fmla="*/ 3 w 9"/>
                    <a:gd name="T9" fmla="*/ 18 h 18"/>
                  </a:gdLst>
                  <a:ah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a:extLst/>
              </p:spPr>
              <p:txBody>
                <a:bodyPr anchor="ctr"/>
                <a:lstStyle/>
                <a:p>
                  <a:pPr algn="ctr"/>
                  <a:endParaRPr/>
                </a:p>
              </p:txBody>
            </p:sp>
            <p:sp>
              <p:nvSpPr>
                <p:cNvPr id="356" name="íş1îḍé">
                  <a:extLst>
                    <a:ext uri="{FF2B5EF4-FFF2-40B4-BE49-F238E27FC236}">
                      <a16:creationId xmlns:a16="http://schemas.microsoft.com/office/drawing/2014/main" xmlns="" id="{8770D0CF-9BDD-4A4A-842B-94148AB1CCF6}"/>
                    </a:ext>
                  </a:extLst>
                </p:cNvPr>
                <p:cNvSpPr/>
                <p:nvPr/>
              </p:nvSpPr>
              <p:spPr bwMode="auto">
                <a:xfrm>
                  <a:off x="6023427" y="2656946"/>
                  <a:ext cx="96780" cy="66635"/>
                </a:xfrm>
                <a:custGeom>
                  <a:avLst/>
                  <a:gdLst>
                    <a:gd name="T0" fmla="*/ 3 w 26"/>
                    <a:gd name="T1" fmla="*/ 18 h 18"/>
                    <a:gd name="T2" fmla="*/ 0 w 26"/>
                    <a:gd name="T3" fmla="*/ 16 h 18"/>
                    <a:gd name="T4" fmla="*/ 26 w 26"/>
                    <a:gd name="T5" fmla="*/ 1 h 18"/>
                    <a:gd name="T6" fmla="*/ 25 w 26"/>
                    <a:gd name="T7" fmla="*/ 4 h 18"/>
                    <a:gd name="T8" fmla="*/ 3 w 26"/>
                    <a:gd name="T9" fmla="*/ 18 h 18"/>
                  </a:gdLst>
                  <a:ah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a:extLst/>
              </p:spPr>
              <p:txBody>
                <a:bodyPr anchor="ctr"/>
                <a:lstStyle/>
                <a:p>
                  <a:pPr algn="ctr"/>
                  <a:endParaRPr/>
                </a:p>
              </p:txBody>
            </p:sp>
            <p:sp>
              <p:nvSpPr>
                <p:cNvPr id="357" name="íṣļîdè">
                  <a:extLst>
                    <a:ext uri="{FF2B5EF4-FFF2-40B4-BE49-F238E27FC236}">
                      <a16:creationId xmlns:a16="http://schemas.microsoft.com/office/drawing/2014/main" xmlns="" id="{96CF8A11-0661-42AB-829F-F12F9D095C5F}"/>
                    </a:ext>
                  </a:extLst>
                </p:cNvPr>
                <p:cNvSpPr/>
                <p:nvPr/>
              </p:nvSpPr>
              <p:spPr bwMode="auto">
                <a:xfrm>
                  <a:off x="6056745" y="2736273"/>
                  <a:ext cx="44423" cy="22212"/>
                </a:xfrm>
                <a:custGeom>
                  <a:avLst/>
                  <a:gdLst>
                    <a:gd name="T0" fmla="*/ 2 w 12"/>
                    <a:gd name="T1" fmla="*/ 6 h 6"/>
                    <a:gd name="T2" fmla="*/ 0 w 12"/>
                    <a:gd name="T3" fmla="*/ 4 h 6"/>
                    <a:gd name="T4" fmla="*/ 12 w 12"/>
                    <a:gd name="T5" fmla="*/ 1 h 6"/>
                    <a:gd name="T6" fmla="*/ 11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a:extLst/>
              </p:spPr>
              <p:txBody>
                <a:bodyPr anchor="ctr"/>
                <a:lstStyle/>
                <a:p>
                  <a:pPr algn="ctr"/>
                  <a:endParaRPr/>
                </a:p>
              </p:txBody>
            </p:sp>
            <p:sp>
              <p:nvSpPr>
                <p:cNvPr id="358" name="ïşḷiḍè">
                  <a:extLst>
                    <a:ext uri="{FF2B5EF4-FFF2-40B4-BE49-F238E27FC236}">
                      <a16:creationId xmlns:a16="http://schemas.microsoft.com/office/drawing/2014/main" xmlns="" id="{59EAE320-6647-4DF4-9953-F272B34F8749}"/>
                    </a:ext>
                  </a:extLst>
                </p:cNvPr>
                <p:cNvSpPr/>
                <p:nvPr/>
              </p:nvSpPr>
              <p:spPr bwMode="auto">
                <a:xfrm>
                  <a:off x="5717224" y="2736273"/>
                  <a:ext cx="46010" cy="22212"/>
                </a:xfrm>
                <a:custGeom>
                  <a:avLst/>
                  <a:gdLst>
                    <a:gd name="T0" fmla="*/ 10 w 12"/>
                    <a:gd name="T1" fmla="*/ 6 h 6"/>
                    <a:gd name="T2" fmla="*/ 0 w 12"/>
                    <a:gd name="T3" fmla="*/ 3 h 6"/>
                    <a:gd name="T4" fmla="*/ 0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a:extLst/>
              </p:spPr>
              <p:txBody>
                <a:bodyPr anchor="ctr"/>
                <a:lstStyle/>
                <a:p>
                  <a:pPr algn="ctr"/>
                  <a:endParaRPr/>
                </a:p>
              </p:txBody>
            </p:sp>
          </p:grpSp>
          <p:grpSp>
            <p:nvGrpSpPr>
              <p:cNvPr id="285" name="íśľiďe">
                <a:extLst>
                  <a:ext uri="{FF2B5EF4-FFF2-40B4-BE49-F238E27FC236}">
                    <a16:creationId xmlns:a16="http://schemas.microsoft.com/office/drawing/2014/main" xmlns="" id="{75BA1DB4-28EE-45BE-B8D2-F7FA3C5A3879}"/>
                  </a:ext>
                </a:extLst>
              </p:cNvPr>
              <p:cNvGrpSpPr/>
              <p:nvPr/>
            </p:nvGrpSpPr>
            <p:grpSpPr>
              <a:xfrm>
                <a:off x="3272257" y="5170037"/>
                <a:ext cx="309377" cy="414088"/>
                <a:chOff x="3957743" y="5628549"/>
                <a:chExt cx="309377" cy="414088"/>
              </a:xfrm>
            </p:grpSpPr>
            <p:sp>
              <p:nvSpPr>
                <p:cNvPr id="339" name="iṣļïde">
                  <a:extLst>
                    <a:ext uri="{FF2B5EF4-FFF2-40B4-BE49-F238E27FC236}">
                      <a16:creationId xmlns:a16="http://schemas.microsoft.com/office/drawing/2014/main" xmlns="" id="{5C27EA90-4DF0-4E01-9B8D-258637854B35}"/>
                    </a:ext>
                  </a:extLst>
                </p:cNvPr>
                <p:cNvSpPr/>
                <p:nvPr/>
              </p:nvSpPr>
              <p:spPr bwMode="auto">
                <a:xfrm>
                  <a:off x="3957743" y="5639654"/>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a:extLst/>
              </p:spPr>
              <p:txBody>
                <a:bodyPr anchor="ctr"/>
                <a:lstStyle/>
                <a:p>
                  <a:pPr algn="ctr"/>
                  <a:endParaRPr/>
                </a:p>
              </p:txBody>
            </p:sp>
            <p:sp>
              <p:nvSpPr>
                <p:cNvPr id="340" name="iśḷîde">
                  <a:extLst>
                    <a:ext uri="{FF2B5EF4-FFF2-40B4-BE49-F238E27FC236}">
                      <a16:creationId xmlns:a16="http://schemas.microsoft.com/office/drawing/2014/main" xmlns="" id="{193B38FC-C707-4DE3-B0BF-CBE607FAB70B}"/>
                    </a:ext>
                  </a:extLst>
                </p:cNvPr>
                <p:cNvSpPr/>
                <p:nvPr/>
              </p:nvSpPr>
              <p:spPr bwMode="auto">
                <a:xfrm>
                  <a:off x="3987888" y="5647588"/>
                  <a:ext cx="134857" cy="150721"/>
                </a:xfrm>
                <a:custGeom>
                  <a:avLst/>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a:extLst/>
              </p:spPr>
              <p:txBody>
                <a:bodyPr anchor="ctr"/>
                <a:lstStyle/>
                <a:p>
                  <a:pPr algn="ctr"/>
                  <a:endParaRPr/>
                </a:p>
              </p:txBody>
            </p:sp>
            <p:sp>
              <p:nvSpPr>
                <p:cNvPr id="341" name="işḷîďé">
                  <a:extLst>
                    <a:ext uri="{FF2B5EF4-FFF2-40B4-BE49-F238E27FC236}">
                      <a16:creationId xmlns:a16="http://schemas.microsoft.com/office/drawing/2014/main" xmlns="" id="{458E68B4-11C3-4A28-903C-F526BBC8553D}"/>
                    </a:ext>
                  </a:extLst>
                </p:cNvPr>
                <p:cNvSpPr/>
                <p:nvPr/>
              </p:nvSpPr>
              <p:spPr bwMode="auto">
                <a:xfrm>
                  <a:off x="4105292" y="5883982"/>
                  <a:ext cx="120578" cy="150721"/>
                </a:xfrm>
                <a:custGeom>
                  <a:avLst/>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a:extLst/>
              </p:spPr>
              <p:txBody>
                <a:bodyPr anchor="ctr"/>
                <a:lstStyle/>
                <a:p>
                  <a:pPr algn="ctr"/>
                  <a:endParaRPr/>
                </a:p>
              </p:txBody>
            </p:sp>
            <p:sp>
              <p:nvSpPr>
                <p:cNvPr id="342" name="î$ḻîḋè">
                  <a:extLst>
                    <a:ext uri="{FF2B5EF4-FFF2-40B4-BE49-F238E27FC236}">
                      <a16:creationId xmlns:a16="http://schemas.microsoft.com/office/drawing/2014/main" xmlns="" id="{C39E61A7-838B-4302-ACE0-73066647D0FB}"/>
                    </a:ext>
                  </a:extLst>
                </p:cNvPr>
                <p:cNvSpPr/>
                <p:nvPr/>
              </p:nvSpPr>
              <p:spPr bwMode="auto">
                <a:xfrm>
                  <a:off x="4130677" y="5891916"/>
                  <a:ext cx="136443" cy="150721"/>
                </a:xfrm>
                <a:custGeom>
                  <a:avLst/>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a:extLst/>
              </p:spPr>
              <p:txBody>
                <a:bodyPr anchor="ctr"/>
                <a:lstStyle/>
                <a:p>
                  <a:pPr algn="ctr"/>
                  <a:endParaRPr/>
                </a:p>
              </p:txBody>
            </p:sp>
            <p:sp>
              <p:nvSpPr>
                <p:cNvPr id="343" name="ï$1iḋê">
                  <a:extLst>
                    <a:ext uri="{FF2B5EF4-FFF2-40B4-BE49-F238E27FC236}">
                      <a16:creationId xmlns:a16="http://schemas.microsoft.com/office/drawing/2014/main" xmlns="" id="{2815BBDA-6855-4D76-A4BC-2343B06ABBAC}"/>
                    </a:ext>
                  </a:extLst>
                </p:cNvPr>
                <p:cNvSpPr/>
                <p:nvPr/>
              </p:nvSpPr>
              <p:spPr bwMode="auto">
                <a:xfrm>
                  <a:off x="3984715" y="5647588"/>
                  <a:ext cx="274473" cy="395049"/>
                </a:xfrm>
                <a:custGeom>
                  <a:avLst/>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a:extLst/>
              </p:spPr>
              <p:txBody>
                <a:bodyPr anchor="ctr"/>
                <a:lstStyle/>
                <a:p>
                  <a:pPr algn="ctr"/>
                  <a:endParaRPr/>
                </a:p>
              </p:txBody>
            </p:sp>
            <p:sp>
              <p:nvSpPr>
                <p:cNvPr id="344" name="îšlidê">
                  <a:extLst>
                    <a:ext uri="{FF2B5EF4-FFF2-40B4-BE49-F238E27FC236}">
                      <a16:creationId xmlns:a16="http://schemas.microsoft.com/office/drawing/2014/main" xmlns="" id="{E7BCAFA8-62BA-4FF1-966E-542E0875CC91}"/>
                    </a:ext>
                  </a:extLst>
                </p:cNvPr>
                <p:cNvSpPr/>
                <p:nvPr/>
              </p:nvSpPr>
              <p:spPr bwMode="auto">
                <a:xfrm>
                  <a:off x="3968849" y="5628549"/>
                  <a:ext cx="290338" cy="414088"/>
                </a:xfrm>
                <a:custGeom>
                  <a:avLst/>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a:extLst/>
              </p:spPr>
              <p:txBody>
                <a:bodyPr anchor="ctr"/>
                <a:lstStyle/>
                <a:p>
                  <a:pPr algn="ctr"/>
                  <a:endParaRPr/>
                </a:p>
              </p:txBody>
            </p:sp>
          </p:grpSp>
          <p:grpSp>
            <p:nvGrpSpPr>
              <p:cNvPr id="286" name="íśliḋê">
                <a:extLst>
                  <a:ext uri="{FF2B5EF4-FFF2-40B4-BE49-F238E27FC236}">
                    <a16:creationId xmlns:a16="http://schemas.microsoft.com/office/drawing/2014/main" xmlns="" id="{AD51E157-CFCA-481C-80E6-C6431D23F088}"/>
                  </a:ext>
                </a:extLst>
              </p:cNvPr>
              <p:cNvGrpSpPr/>
              <p:nvPr/>
            </p:nvGrpSpPr>
            <p:grpSpPr>
              <a:xfrm>
                <a:off x="1882274" y="3689768"/>
                <a:ext cx="414088" cy="488656"/>
                <a:chOff x="4711354" y="5301720"/>
                <a:chExt cx="414088" cy="488656"/>
              </a:xfrm>
            </p:grpSpPr>
            <p:sp>
              <p:nvSpPr>
                <p:cNvPr id="335" name="iṥḻïḍe">
                  <a:extLst>
                    <a:ext uri="{FF2B5EF4-FFF2-40B4-BE49-F238E27FC236}">
                      <a16:creationId xmlns:a16="http://schemas.microsoft.com/office/drawing/2014/main" xmlns="" id="{FF9F13CF-B343-4D67-9523-59EF4220C414}"/>
                    </a:ext>
                  </a:extLst>
                </p:cNvPr>
                <p:cNvSpPr/>
                <p:nvPr/>
              </p:nvSpPr>
              <p:spPr bwMode="auto">
                <a:xfrm>
                  <a:off x="4801786" y="5301720"/>
                  <a:ext cx="323656" cy="323656"/>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a:extLst/>
              </p:spPr>
              <p:txBody>
                <a:bodyPr anchor="ctr"/>
                <a:lstStyle/>
                <a:p>
                  <a:pPr algn="ctr"/>
                  <a:endParaRPr/>
                </a:p>
              </p:txBody>
            </p:sp>
            <p:sp>
              <p:nvSpPr>
                <p:cNvPr id="336" name="îṧļíḍe">
                  <a:extLst>
                    <a:ext uri="{FF2B5EF4-FFF2-40B4-BE49-F238E27FC236}">
                      <a16:creationId xmlns:a16="http://schemas.microsoft.com/office/drawing/2014/main" xmlns="" id="{236E7160-F3CB-470A-A812-6E435B68E52F}"/>
                    </a:ext>
                  </a:extLst>
                </p:cNvPr>
                <p:cNvSpPr/>
                <p:nvPr/>
              </p:nvSpPr>
              <p:spPr bwMode="auto">
                <a:xfrm>
                  <a:off x="4835104" y="5335037"/>
                  <a:ext cx="257020" cy="260193"/>
                </a:xfrm>
                <a:custGeom>
                  <a:avLst/>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a:extLst/>
              </p:spPr>
              <p:txBody>
                <a:bodyPr anchor="ctr"/>
                <a:lstStyle/>
                <a:p>
                  <a:pPr algn="ctr"/>
                  <a:endParaRPr/>
                </a:p>
              </p:txBody>
            </p:sp>
            <p:sp>
              <p:nvSpPr>
                <p:cNvPr id="337" name="íś1iḍè">
                  <a:extLst>
                    <a:ext uri="{FF2B5EF4-FFF2-40B4-BE49-F238E27FC236}">
                      <a16:creationId xmlns:a16="http://schemas.microsoft.com/office/drawing/2014/main" xmlns="" id="{35655CE2-D48F-4200-9EF6-519526AADE92}"/>
                    </a:ext>
                  </a:extLst>
                </p:cNvPr>
                <p:cNvSpPr/>
                <p:nvPr/>
              </p:nvSpPr>
              <p:spPr bwMode="auto">
                <a:xfrm>
                  <a:off x="4711354" y="5584125"/>
                  <a:ext cx="199905" cy="206251"/>
                </a:xfrm>
                <a:custGeom>
                  <a:avLst/>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a:extLst/>
              </p:spPr>
              <p:txBody>
                <a:bodyPr anchor="ctr"/>
                <a:lstStyle/>
                <a:p>
                  <a:pPr algn="ctr"/>
                  <a:endParaRPr/>
                </a:p>
              </p:txBody>
            </p:sp>
            <p:sp>
              <p:nvSpPr>
                <p:cNvPr id="338" name="îṣľidê">
                  <a:extLst>
                    <a:ext uri="{FF2B5EF4-FFF2-40B4-BE49-F238E27FC236}">
                      <a16:creationId xmlns:a16="http://schemas.microsoft.com/office/drawing/2014/main" xmlns="" id="{476505BD-599A-4AA2-9A77-B2E5146740DB}"/>
                    </a:ext>
                  </a:extLst>
                </p:cNvPr>
                <p:cNvSpPr/>
                <p:nvPr/>
              </p:nvSpPr>
              <p:spPr bwMode="auto">
                <a:xfrm>
                  <a:off x="5009624" y="5376288"/>
                  <a:ext cx="52356" cy="82500"/>
                </a:xfrm>
                <a:custGeom>
                  <a:avLst/>
                  <a:gdLst>
                    <a:gd name="T0" fmla="*/ 11 w 14"/>
                    <a:gd name="T1" fmla="*/ 22 h 22"/>
                    <a:gd name="T2" fmla="*/ 0 w 14"/>
                    <a:gd name="T3" fmla="*/ 3 h 22"/>
                    <a:gd name="T4" fmla="*/ 1 w 14"/>
                    <a:gd name="T5" fmla="*/ 0 h 22"/>
                    <a:gd name="T6" fmla="*/ 14 w 14"/>
                    <a:gd name="T7" fmla="*/ 21 h 22"/>
                    <a:gd name="T8" fmla="*/ 11 w 14"/>
                    <a:gd name="T9" fmla="*/ 22 h 22"/>
                  </a:gdLst>
                  <a:ah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a:extLst/>
              </p:spPr>
              <p:txBody>
                <a:bodyPr anchor="ctr"/>
                <a:lstStyle/>
                <a:p>
                  <a:pPr algn="ctr"/>
                  <a:endParaRPr/>
                </a:p>
              </p:txBody>
            </p:sp>
          </p:grpSp>
          <p:grpSp>
            <p:nvGrpSpPr>
              <p:cNvPr id="287" name="iṩḷíḓe">
                <a:extLst>
                  <a:ext uri="{FF2B5EF4-FFF2-40B4-BE49-F238E27FC236}">
                    <a16:creationId xmlns:a16="http://schemas.microsoft.com/office/drawing/2014/main" xmlns="" id="{1CE06109-8B1B-47A9-A25C-1D2F71B68449}"/>
                  </a:ext>
                </a:extLst>
              </p:cNvPr>
              <p:cNvGrpSpPr/>
              <p:nvPr/>
            </p:nvGrpSpPr>
            <p:grpSpPr>
              <a:xfrm>
                <a:off x="2627909" y="1485488"/>
                <a:ext cx="339521" cy="337934"/>
                <a:chOff x="5698186" y="4535417"/>
                <a:chExt cx="339521" cy="337934"/>
              </a:xfrm>
            </p:grpSpPr>
            <p:sp>
              <p:nvSpPr>
                <p:cNvPr id="330" name="iş1ide">
                  <a:extLst>
                    <a:ext uri="{FF2B5EF4-FFF2-40B4-BE49-F238E27FC236}">
                      <a16:creationId xmlns:a16="http://schemas.microsoft.com/office/drawing/2014/main" xmlns="" id="{30D3D4A3-45B4-4A73-A4B4-79C7FAF28DA5}"/>
                    </a:ext>
                  </a:extLst>
                </p:cNvPr>
                <p:cNvSpPr/>
                <p:nvPr/>
              </p:nvSpPr>
              <p:spPr bwMode="auto">
                <a:xfrm>
                  <a:off x="5698186" y="4535417"/>
                  <a:ext cx="339521" cy="337934"/>
                </a:xfrm>
                <a:custGeom>
                  <a:avLst/>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a:extLst/>
              </p:spPr>
              <p:txBody>
                <a:bodyPr anchor="ctr"/>
                <a:lstStyle/>
                <a:p>
                  <a:pPr algn="ctr"/>
                  <a:endParaRPr/>
                </a:p>
              </p:txBody>
            </p:sp>
            <p:sp>
              <p:nvSpPr>
                <p:cNvPr id="331" name="ïšḷïḍè">
                  <a:extLst>
                    <a:ext uri="{FF2B5EF4-FFF2-40B4-BE49-F238E27FC236}">
                      <a16:creationId xmlns:a16="http://schemas.microsoft.com/office/drawing/2014/main" xmlns="" id="{5354E841-E389-4FB6-89BD-AE75E6C4AF6C}"/>
                    </a:ext>
                  </a:extLst>
                </p:cNvPr>
                <p:cNvSpPr/>
                <p:nvPr/>
              </p:nvSpPr>
              <p:spPr bwMode="auto">
                <a:xfrm>
                  <a:off x="5733090" y="4573495"/>
                  <a:ext cx="271300" cy="266540"/>
                </a:xfrm>
                <a:custGeom>
                  <a:avLst/>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a:extLst/>
              </p:spPr>
              <p:txBody>
                <a:bodyPr anchor="ctr"/>
                <a:lstStyle/>
                <a:p>
                  <a:pPr algn="ctr"/>
                  <a:endParaRPr/>
                </a:p>
              </p:txBody>
            </p:sp>
            <p:sp>
              <p:nvSpPr>
                <p:cNvPr id="332" name="îşḷîďè">
                  <a:extLst>
                    <a:ext uri="{FF2B5EF4-FFF2-40B4-BE49-F238E27FC236}">
                      <a16:creationId xmlns:a16="http://schemas.microsoft.com/office/drawing/2014/main" xmlns="" id="{86FA8B6D-788C-4179-9F52-16A823CC430C}"/>
                    </a:ext>
                  </a:extLst>
                </p:cNvPr>
                <p:cNvSpPr/>
                <p:nvPr/>
              </p:nvSpPr>
              <p:spPr bwMode="auto">
                <a:xfrm>
                  <a:off x="5845734" y="4686140"/>
                  <a:ext cx="41250" cy="41250"/>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a:extLst/>
              </p:spPr>
              <p:txBody>
                <a:bodyPr anchor="ctr"/>
                <a:lstStyle/>
                <a:p>
                  <a:pPr algn="ctr"/>
                  <a:endParaRPr/>
                </a:p>
              </p:txBody>
            </p:sp>
            <p:sp>
              <p:nvSpPr>
                <p:cNvPr id="333" name="ïṩḷiḓê">
                  <a:extLst>
                    <a:ext uri="{FF2B5EF4-FFF2-40B4-BE49-F238E27FC236}">
                      <a16:creationId xmlns:a16="http://schemas.microsoft.com/office/drawing/2014/main" xmlns="" id="{28BA9821-8457-4141-9AB5-4AAB17C6061A}"/>
                    </a:ext>
                  </a:extLst>
                </p:cNvPr>
                <p:cNvSpPr/>
                <p:nvPr/>
              </p:nvSpPr>
              <p:spPr bwMode="auto">
                <a:xfrm>
                  <a:off x="5853667" y="4598880"/>
                  <a:ext cx="30145" cy="98366"/>
                </a:xfrm>
                <a:custGeom>
                  <a:avLst/>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a:extLst/>
              </p:spPr>
              <p:txBody>
                <a:bodyPr anchor="ctr"/>
                <a:lstStyle/>
                <a:p>
                  <a:pPr algn="ctr"/>
                  <a:endParaRPr/>
                </a:p>
              </p:txBody>
            </p:sp>
            <p:sp>
              <p:nvSpPr>
                <p:cNvPr id="334" name="îṩľiḑè">
                  <a:extLst>
                    <a:ext uri="{FF2B5EF4-FFF2-40B4-BE49-F238E27FC236}">
                      <a16:creationId xmlns:a16="http://schemas.microsoft.com/office/drawing/2014/main" xmlns="" id="{FF7617A3-6585-4FDA-A8FA-A7DD1AC6057D}"/>
                    </a:ext>
                  </a:extLst>
                </p:cNvPr>
                <p:cNvSpPr/>
                <p:nvPr/>
              </p:nvSpPr>
              <p:spPr bwMode="auto">
                <a:xfrm>
                  <a:off x="5763233" y="4689313"/>
                  <a:ext cx="93606" cy="44423"/>
                </a:xfrm>
                <a:custGeom>
                  <a:avLst/>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a:extLst/>
              </p:spPr>
              <p:txBody>
                <a:bodyPr anchor="ctr"/>
                <a:lstStyle/>
                <a:p>
                  <a:pPr algn="ctr"/>
                  <a:endParaRPr/>
                </a:p>
              </p:txBody>
            </p:sp>
          </p:grpSp>
          <p:grpSp>
            <p:nvGrpSpPr>
              <p:cNvPr id="288" name="isliḓe">
                <a:extLst>
                  <a:ext uri="{FF2B5EF4-FFF2-40B4-BE49-F238E27FC236}">
                    <a16:creationId xmlns:a16="http://schemas.microsoft.com/office/drawing/2014/main" xmlns="" id="{81E75EE9-1FC1-4338-BAC9-E7EE3001E1FB}"/>
                  </a:ext>
                </a:extLst>
              </p:cNvPr>
              <p:cNvGrpSpPr/>
              <p:nvPr/>
            </p:nvGrpSpPr>
            <p:grpSpPr>
              <a:xfrm>
                <a:off x="3272006" y="1596959"/>
                <a:ext cx="425193" cy="425194"/>
                <a:chOff x="5623618" y="3915078"/>
                <a:chExt cx="425193" cy="425194"/>
              </a:xfrm>
            </p:grpSpPr>
            <p:sp>
              <p:nvSpPr>
                <p:cNvPr id="325" name="íSľïḓè">
                  <a:extLst>
                    <a:ext uri="{FF2B5EF4-FFF2-40B4-BE49-F238E27FC236}">
                      <a16:creationId xmlns:a16="http://schemas.microsoft.com/office/drawing/2014/main" xmlns="" id="{59AC5151-4253-4E7B-9B8C-9DE2776B7E6B}"/>
                    </a:ext>
                  </a:extLst>
                </p:cNvPr>
                <p:cNvSpPr/>
                <p:nvPr/>
              </p:nvSpPr>
              <p:spPr bwMode="auto">
                <a:xfrm>
                  <a:off x="5653762" y="3942049"/>
                  <a:ext cx="11106" cy="376011"/>
                </a:xfrm>
                <a:prstGeom prst="rect">
                  <a:avLst/>
                </a:prstGeom>
                <a:solidFill>
                  <a:schemeClr val="bg1">
                    <a:lumMod val="85000"/>
                  </a:schemeClr>
                </a:solidFill>
                <a:ln>
                  <a:noFill/>
                </a:ln>
                <a:extLst/>
              </p:spPr>
              <p:txBody>
                <a:bodyPr anchor="ctr"/>
                <a:lstStyle/>
                <a:p>
                  <a:pPr algn="ctr"/>
                  <a:endParaRPr/>
                </a:p>
              </p:txBody>
            </p:sp>
            <p:sp>
              <p:nvSpPr>
                <p:cNvPr id="326" name="iŝḷíḍé">
                  <a:extLst>
                    <a:ext uri="{FF2B5EF4-FFF2-40B4-BE49-F238E27FC236}">
                      <a16:creationId xmlns:a16="http://schemas.microsoft.com/office/drawing/2014/main" xmlns="" id="{B93F0666-8A64-4FE8-83B6-99F0A87905E8}"/>
                    </a:ext>
                  </a:extLst>
                </p:cNvPr>
                <p:cNvSpPr/>
                <p:nvPr/>
              </p:nvSpPr>
              <p:spPr bwMode="auto">
                <a:xfrm>
                  <a:off x="5623618" y="3915078"/>
                  <a:ext cx="60288" cy="82500"/>
                </a:xfrm>
                <a:custGeom>
                  <a:avLst/>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a:extLst/>
              </p:spPr>
              <p:txBody>
                <a:bodyPr anchor="ctr"/>
                <a:lstStyle/>
                <a:p>
                  <a:pPr algn="ctr"/>
                  <a:endParaRPr/>
                </a:p>
              </p:txBody>
            </p:sp>
            <p:sp>
              <p:nvSpPr>
                <p:cNvPr id="327" name="íṥḻîḑè">
                  <a:extLst>
                    <a:ext uri="{FF2B5EF4-FFF2-40B4-BE49-F238E27FC236}">
                      <a16:creationId xmlns:a16="http://schemas.microsoft.com/office/drawing/2014/main" xmlns="" id="{DA43179C-4071-4B3C-AC18-236D3D0D392D}"/>
                    </a:ext>
                  </a:extLst>
                </p:cNvPr>
                <p:cNvSpPr/>
                <p:nvPr/>
              </p:nvSpPr>
              <p:spPr bwMode="auto">
                <a:xfrm>
                  <a:off x="5653762" y="4305369"/>
                  <a:ext cx="369666" cy="12692"/>
                </a:xfrm>
                <a:prstGeom prst="rect">
                  <a:avLst/>
                </a:prstGeom>
                <a:solidFill>
                  <a:schemeClr val="bg1">
                    <a:lumMod val="85000"/>
                  </a:schemeClr>
                </a:solidFill>
                <a:ln>
                  <a:noFill/>
                </a:ln>
                <a:extLst/>
              </p:spPr>
              <p:txBody>
                <a:bodyPr anchor="ctr"/>
                <a:lstStyle/>
                <a:p>
                  <a:pPr algn="ctr"/>
                  <a:endParaRPr/>
                </a:p>
              </p:txBody>
            </p:sp>
            <p:sp>
              <p:nvSpPr>
                <p:cNvPr id="328" name="íşḷiḍé">
                  <a:extLst>
                    <a:ext uri="{FF2B5EF4-FFF2-40B4-BE49-F238E27FC236}">
                      <a16:creationId xmlns:a16="http://schemas.microsoft.com/office/drawing/2014/main" xmlns="" id="{4B7455DD-33B4-483F-98B9-7C23E52269E5}"/>
                    </a:ext>
                  </a:extLst>
                </p:cNvPr>
                <p:cNvSpPr/>
                <p:nvPr/>
              </p:nvSpPr>
              <p:spPr bwMode="auto">
                <a:xfrm>
                  <a:off x="5969484" y="4279984"/>
                  <a:ext cx="79327" cy="60288"/>
                </a:xfrm>
                <a:custGeom>
                  <a:avLst/>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a:extLst/>
              </p:spPr>
              <p:txBody>
                <a:bodyPr anchor="ctr"/>
                <a:lstStyle/>
                <a:p>
                  <a:pPr algn="ctr"/>
                  <a:endParaRPr/>
                </a:p>
              </p:txBody>
            </p:sp>
            <p:sp>
              <p:nvSpPr>
                <p:cNvPr id="329" name="işliḋé">
                  <a:extLst>
                    <a:ext uri="{FF2B5EF4-FFF2-40B4-BE49-F238E27FC236}">
                      <a16:creationId xmlns:a16="http://schemas.microsoft.com/office/drawing/2014/main" xmlns="" id="{23B1CB67-ACF3-49CD-B612-A824CBF2FE4F}"/>
                    </a:ext>
                  </a:extLst>
                </p:cNvPr>
                <p:cNvSpPr/>
                <p:nvPr/>
              </p:nvSpPr>
              <p:spPr bwMode="auto">
                <a:xfrm>
                  <a:off x="5653762" y="4084838"/>
                  <a:ext cx="304617" cy="228463"/>
                </a:xfrm>
                <a:custGeom>
                  <a:avLst/>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a:extLst/>
              </p:spPr>
              <p:txBody>
                <a:bodyPr anchor="ctr"/>
                <a:lstStyle/>
                <a:p>
                  <a:pPr algn="ctr"/>
                  <a:endParaRPr/>
                </a:p>
              </p:txBody>
            </p:sp>
          </p:grpSp>
          <p:grpSp>
            <p:nvGrpSpPr>
              <p:cNvPr id="289" name="ïśḻïḋé">
                <a:extLst>
                  <a:ext uri="{FF2B5EF4-FFF2-40B4-BE49-F238E27FC236}">
                    <a16:creationId xmlns:a16="http://schemas.microsoft.com/office/drawing/2014/main" xmlns="" id="{0D797235-10EE-43F7-8D50-5D6125B79B1D}"/>
                  </a:ext>
                </a:extLst>
              </p:cNvPr>
              <p:cNvGrpSpPr/>
              <p:nvPr/>
            </p:nvGrpSpPr>
            <p:grpSpPr>
              <a:xfrm>
                <a:off x="4263837" y="2865836"/>
                <a:ext cx="380772" cy="341108"/>
                <a:chOff x="5100057" y="4749602"/>
                <a:chExt cx="380772" cy="341108"/>
              </a:xfrm>
            </p:grpSpPr>
            <p:sp>
              <p:nvSpPr>
                <p:cNvPr id="323" name="îṧlíḍè">
                  <a:extLst>
                    <a:ext uri="{FF2B5EF4-FFF2-40B4-BE49-F238E27FC236}">
                      <a16:creationId xmlns:a16="http://schemas.microsoft.com/office/drawing/2014/main" xmlns="" id="{3046FAFD-F6B0-4742-9F27-28F4D6C0F2BA}"/>
                    </a:ext>
                  </a:extLst>
                </p:cNvPr>
                <p:cNvSpPr/>
                <p:nvPr/>
              </p:nvSpPr>
              <p:spPr bwMode="auto">
                <a:xfrm>
                  <a:off x="5100057" y="4809891"/>
                  <a:ext cx="282405" cy="280819"/>
                </a:xfrm>
                <a:custGeom>
                  <a:avLst/>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a:extLst/>
              </p:spPr>
              <p:txBody>
                <a:bodyPr anchor="ctr"/>
                <a:lstStyle/>
                <a:p>
                  <a:pPr algn="ctr"/>
                  <a:endParaRPr/>
                </a:p>
              </p:txBody>
            </p:sp>
            <p:sp>
              <p:nvSpPr>
                <p:cNvPr id="324" name="ïṣ1íḍe">
                  <a:extLst>
                    <a:ext uri="{FF2B5EF4-FFF2-40B4-BE49-F238E27FC236}">
                      <a16:creationId xmlns:a16="http://schemas.microsoft.com/office/drawing/2014/main" xmlns="" id="{686EA66D-BE03-4D3A-AE3F-AD5FD8AAB986}"/>
                    </a:ext>
                  </a:extLst>
                </p:cNvPr>
                <p:cNvSpPr/>
                <p:nvPr/>
              </p:nvSpPr>
              <p:spPr bwMode="auto">
                <a:xfrm>
                  <a:off x="5133375" y="4749602"/>
                  <a:ext cx="347454" cy="258607"/>
                </a:xfrm>
                <a:custGeom>
                  <a:avLst/>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a:extLst/>
              </p:spPr>
              <p:txBody>
                <a:bodyPr anchor="ctr"/>
                <a:lstStyle/>
                <a:p>
                  <a:pPr algn="ctr"/>
                  <a:endParaRPr/>
                </a:p>
              </p:txBody>
            </p:sp>
          </p:grpSp>
          <p:grpSp>
            <p:nvGrpSpPr>
              <p:cNvPr id="290" name="ïṥľïḋe">
                <a:extLst>
                  <a:ext uri="{FF2B5EF4-FFF2-40B4-BE49-F238E27FC236}">
                    <a16:creationId xmlns:a16="http://schemas.microsoft.com/office/drawing/2014/main" xmlns="" id="{739D080F-AA85-42F7-9EE5-4209EF235E4B}"/>
                  </a:ext>
                </a:extLst>
              </p:cNvPr>
              <p:cNvGrpSpPr/>
              <p:nvPr/>
            </p:nvGrpSpPr>
            <p:grpSpPr>
              <a:xfrm>
                <a:off x="4006816" y="3479570"/>
                <a:ext cx="447407" cy="322069"/>
                <a:chOff x="5141307" y="4268878"/>
                <a:chExt cx="447407" cy="322069"/>
              </a:xfrm>
            </p:grpSpPr>
            <p:sp>
              <p:nvSpPr>
                <p:cNvPr id="321" name="îṩḻiḓe">
                  <a:extLst>
                    <a:ext uri="{FF2B5EF4-FFF2-40B4-BE49-F238E27FC236}">
                      <a16:creationId xmlns:a16="http://schemas.microsoft.com/office/drawing/2014/main" xmlns="" id="{FDF2DABE-66EE-4B77-BD75-40E7E0D064EB}"/>
                    </a:ext>
                  </a:extLst>
                </p:cNvPr>
                <p:cNvSpPr/>
                <p:nvPr/>
              </p:nvSpPr>
              <p:spPr bwMode="auto">
                <a:xfrm>
                  <a:off x="5141307" y="4268878"/>
                  <a:ext cx="339521" cy="225290"/>
                </a:xfrm>
                <a:custGeom>
                  <a:avLst/>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a:extLst/>
              </p:spPr>
              <p:txBody>
                <a:bodyPr anchor="ctr"/>
                <a:lstStyle/>
                <a:p>
                  <a:pPr algn="ctr"/>
                  <a:endParaRPr/>
                </a:p>
              </p:txBody>
            </p:sp>
            <p:sp>
              <p:nvSpPr>
                <p:cNvPr id="322" name="iSḻïḑé">
                  <a:extLst>
                    <a:ext uri="{FF2B5EF4-FFF2-40B4-BE49-F238E27FC236}">
                      <a16:creationId xmlns:a16="http://schemas.microsoft.com/office/drawing/2014/main" xmlns="" id="{2B95F1F5-7194-451A-BE65-EF1B94609117}"/>
                    </a:ext>
                  </a:extLst>
                </p:cNvPr>
                <p:cNvSpPr/>
                <p:nvPr/>
              </p:nvSpPr>
              <p:spPr bwMode="auto">
                <a:xfrm>
                  <a:off x="5250779" y="4362484"/>
                  <a:ext cx="337935" cy="228463"/>
                </a:xfrm>
                <a:custGeom>
                  <a:avLst/>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a:extLst/>
              </p:spPr>
              <p:txBody>
                <a:bodyPr anchor="ctr"/>
                <a:lstStyle/>
                <a:p>
                  <a:pPr algn="ctr"/>
                  <a:endParaRPr/>
                </a:p>
              </p:txBody>
            </p:sp>
          </p:grpSp>
          <p:grpSp>
            <p:nvGrpSpPr>
              <p:cNvPr id="291" name="iŝḷíde">
                <a:extLst>
                  <a:ext uri="{FF2B5EF4-FFF2-40B4-BE49-F238E27FC236}">
                    <a16:creationId xmlns:a16="http://schemas.microsoft.com/office/drawing/2014/main" xmlns="" id="{1ED02428-3A6C-4747-B33D-2B2482B02F17}"/>
                  </a:ext>
                </a:extLst>
              </p:cNvPr>
              <p:cNvGrpSpPr/>
              <p:nvPr/>
            </p:nvGrpSpPr>
            <p:grpSpPr>
              <a:xfrm>
                <a:off x="3748713" y="3953154"/>
                <a:ext cx="285578" cy="412502"/>
                <a:chOff x="4651064" y="4359311"/>
                <a:chExt cx="285578" cy="412502"/>
              </a:xfrm>
            </p:grpSpPr>
            <p:sp>
              <p:nvSpPr>
                <p:cNvPr id="316" name="îṩļïďê">
                  <a:extLst>
                    <a:ext uri="{FF2B5EF4-FFF2-40B4-BE49-F238E27FC236}">
                      <a16:creationId xmlns:a16="http://schemas.microsoft.com/office/drawing/2014/main" xmlns="" id="{4E04A73C-AB76-4E2C-979E-18E4240FE711}"/>
                    </a:ext>
                  </a:extLst>
                </p:cNvPr>
                <p:cNvSpPr/>
                <p:nvPr/>
              </p:nvSpPr>
              <p:spPr bwMode="auto">
                <a:xfrm>
                  <a:off x="4738324" y="4456090"/>
                  <a:ext cx="55530" cy="315723"/>
                </a:xfrm>
                <a:custGeom>
                  <a:avLst/>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a:extLst/>
              </p:spPr>
              <p:txBody>
                <a:bodyPr anchor="ctr"/>
                <a:lstStyle/>
                <a:p>
                  <a:pPr algn="ctr"/>
                  <a:endParaRPr/>
                </a:p>
              </p:txBody>
            </p:sp>
            <p:sp>
              <p:nvSpPr>
                <p:cNvPr id="317" name="isľiḑé">
                  <a:extLst>
                    <a:ext uri="{FF2B5EF4-FFF2-40B4-BE49-F238E27FC236}">
                      <a16:creationId xmlns:a16="http://schemas.microsoft.com/office/drawing/2014/main" xmlns="" id="{DF4297A6-5F9D-410F-996C-B55754007DE8}"/>
                    </a:ext>
                  </a:extLst>
                </p:cNvPr>
                <p:cNvSpPr/>
                <p:nvPr/>
              </p:nvSpPr>
              <p:spPr bwMode="auto">
                <a:xfrm>
                  <a:off x="4820824" y="4524312"/>
                  <a:ext cx="55530" cy="247501"/>
                </a:xfrm>
                <a:custGeom>
                  <a:avLst/>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a:extLst/>
              </p:spPr>
              <p:txBody>
                <a:bodyPr anchor="ctr"/>
                <a:lstStyle/>
                <a:p>
                  <a:pPr algn="ctr"/>
                  <a:endParaRPr/>
                </a:p>
              </p:txBody>
            </p:sp>
            <p:sp>
              <p:nvSpPr>
                <p:cNvPr id="318" name="íşlíďê">
                  <a:extLst>
                    <a:ext uri="{FF2B5EF4-FFF2-40B4-BE49-F238E27FC236}">
                      <a16:creationId xmlns:a16="http://schemas.microsoft.com/office/drawing/2014/main" xmlns="" id="{20D768CF-C0AF-49CF-8CC7-F8ADA390E64D}"/>
                    </a:ext>
                  </a:extLst>
                </p:cNvPr>
                <p:cNvSpPr/>
                <p:nvPr/>
              </p:nvSpPr>
              <p:spPr bwMode="auto">
                <a:xfrm>
                  <a:off x="4651064" y="4636957"/>
                  <a:ext cx="52356" cy="134856"/>
                </a:xfrm>
                <a:custGeom>
                  <a:avLst/>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a:extLst/>
              </p:spPr>
              <p:txBody>
                <a:bodyPr anchor="ctr"/>
                <a:lstStyle/>
                <a:p>
                  <a:pPr algn="ctr"/>
                  <a:endParaRPr/>
                </a:p>
              </p:txBody>
            </p:sp>
            <p:sp>
              <p:nvSpPr>
                <p:cNvPr id="319" name="íSļîḍe">
                  <a:extLst>
                    <a:ext uri="{FF2B5EF4-FFF2-40B4-BE49-F238E27FC236}">
                      <a16:creationId xmlns:a16="http://schemas.microsoft.com/office/drawing/2014/main" xmlns="" id="{81814475-90A5-4C8F-934E-CA9D1FDE0585}"/>
                    </a:ext>
                  </a:extLst>
                </p:cNvPr>
                <p:cNvSpPr/>
                <p:nvPr/>
              </p:nvSpPr>
              <p:spPr bwMode="auto">
                <a:xfrm>
                  <a:off x="4651064" y="4359311"/>
                  <a:ext cx="285578" cy="118991"/>
                </a:xfrm>
                <a:custGeom>
                  <a:avLst/>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a:extLst/>
              </p:spPr>
              <p:txBody>
                <a:bodyPr anchor="ctr"/>
                <a:lstStyle/>
                <a:p>
                  <a:pPr algn="ctr"/>
                  <a:endParaRPr/>
                </a:p>
              </p:txBody>
            </p:sp>
            <p:sp>
              <p:nvSpPr>
                <p:cNvPr id="320" name="îšliďe">
                  <a:extLst>
                    <a:ext uri="{FF2B5EF4-FFF2-40B4-BE49-F238E27FC236}">
                      <a16:creationId xmlns:a16="http://schemas.microsoft.com/office/drawing/2014/main" xmlns="" id="{4E79F9B2-4906-414E-ACC4-7B00EB8DF616}"/>
                    </a:ext>
                  </a:extLst>
                </p:cNvPr>
                <p:cNvSpPr/>
                <p:nvPr/>
              </p:nvSpPr>
              <p:spPr bwMode="auto">
                <a:xfrm>
                  <a:off x="4906498" y="4362484"/>
                  <a:ext cx="23799" cy="30144"/>
                </a:xfrm>
                <a:custGeom>
                  <a:avLst/>
                  <a:gdLst>
                    <a:gd name="T0" fmla="*/ 8 w 15"/>
                    <a:gd name="T1" fmla="*/ 19 h 19"/>
                    <a:gd name="T2" fmla="*/ 0 w 15"/>
                    <a:gd name="T3" fmla="*/ 17 h 19"/>
                    <a:gd name="T4" fmla="*/ 8 w 15"/>
                    <a:gd name="T5" fmla="*/ 0 h 19"/>
                    <a:gd name="T6" fmla="*/ 15 w 15"/>
                    <a:gd name="T7" fmla="*/ 2 h 19"/>
                    <a:gd name="T8" fmla="*/ 8 w 15"/>
                    <a:gd name="T9" fmla="*/ 19 h 19"/>
                  </a:gdLst>
                  <a:ah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a:extLst/>
              </p:spPr>
              <p:txBody>
                <a:bodyPr anchor="ctr"/>
                <a:lstStyle/>
                <a:p>
                  <a:pPr algn="ctr"/>
                  <a:endParaRPr/>
                </a:p>
              </p:txBody>
            </p:sp>
          </p:grpSp>
          <p:grpSp>
            <p:nvGrpSpPr>
              <p:cNvPr id="292" name="iṧlîḑê">
                <a:extLst>
                  <a:ext uri="{FF2B5EF4-FFF2-40B4-BE49-F238E27FC236}">
                    <a16:creationId xmlns:a16="http://schemas.microsoft.com/office/drawing/2014/main" xmlns="" id="{BF6CD541-629A-4DB8-846F-CC0961F96325}"/>
                  </a:ext>
                </a:extLst>
              </p:cNvPr>
              <p:cNvGrpSpPr/>
              <p:nvPr/>
            </p:nvGrpSpPr>
            <p:grpSpPr>
              <a:xfrm>
                <a:off x="3835973" y="2208213"/>
                <a:ext cx="490243" cy="463271"/>
                <a:chOff x="5607752" y="3426422"/>
                <a:chExt cx="490243" cy="463271"/>
              </a:xfrm>
            </p:grpSpPr>
            <p:sp>
              <p:nvSpPr>
                <p:cNvPr id="308" name="îŝlîḑê">
                  <a:extLst>
                    <a:ext uri="{FF2B5EF4-FFF2-40B4-BE49-F238E27FC236}">
                      <a16:creationId xmlns:a16="http://schemas.microsoft.com/office/drawing/2014/main" xmlns="" id="{C9A4B73F-65E0-4443-9F91-E123A3D04838}"/>
                    </a:ext>
                  </a:extLst>
                </p:cNvPr>
                <p:cNvSpPr/>
                <p:nvPr/>
              </p:nvSpPr>
              <p:spPr bwMode="auto">
                <a:xfrm>
                  <a:off x="5607752" y="3426422"/>
                  <a:ext cx="490243" cy="463271"/>
                </a:xfrm>
                <a:custGeom>
                  <a:avLst/>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a:extLst/>
              </p:spPr>
              <p:txBody>
                <a:bodyPr anchor="ctr"/>
                <a:lstStyle/>
                <a:p>
                  <a:pPr algn="ctr"/>
                  <a:endParaRPr/>
                </a:p>
              </p:txBody>
            </p:sp>
            <p:sp>
              <p:nvSpPr>
                <p:cNvPr id="309" name="ïSḷíḋè">
                  <a:extLst>
                    <a:ext uri="{FF2B5EF4-FFF2-40B4-BE49-F238E27FC236}">
                      <a16:creationId xmlns:a16="http://schemas.microsoft.com/office/drawing/2014/main" xmlns="" id="{5472DCE3-F2D7-4C7B-BEAD-03C678899C9A}"/>
                    </a:ext>
                  </a:extLst>
                </p:cNvPr>
                <p:cNvSpPr/>
                <p:nvPr/>
              </p:nvSpPr>
              <p:spPr bwMode="auto">
                <a:xfrm>
                  <a:off x="5829869" y="3516854"/>
                  <a:ext cx="193559" cy="57115"/>
                </a:xfrm>
                <a:custGeom>
                  <a:avLst/>
                  <a:gdLst>
                    <a:gd name="T0" fmla="*/ 122 w 122"/>
                    <a:gd name="T1" fmla="*/ 36 h 36"/>
                    <a:gd name="T2" fmla="*/ 0 w 122"/>
                    <a:gd name="T3" fmla="*/ 7 h 36"/>
                    <a:gd name="T4" fmla="*/ 3 w 122"/>
                    <a:gd name="T5" fmla="*/ 0 h 36"/>
                    <a:gd name="T6" fmla="*/ 122 w 122"/>
                    <a:gd name="T7" fmla="*/ 29 h 36"/>
                    <a:gd name="T8" fmla="*/ 122 w 122"/>
                    <a:gd name="T9" fmla="*/ 36 h 36"/>
                  </a:gdLst>
                  <a:ah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a:extLst/>
              </p:spPr>
              <p:txBody>
                <a:bodyPr anchor="ctr"/>
                <a:lstStyle/>
                <a:p>
                  <a:pPr algn="ctr"/>
                  <a:endParaRPr/>
                </a:p>
              </p:txBody>
            </p:sp>
            <p:sp>
              <p:nvSpPr>
                <p:cNvPr id="310" name="îṩḷíḓê">
                  <a:extLst>
                    <a:ext uri="{FF2B5EF4-FFF2-40B4-BE49-F238E27FC236}">
                      <a16:creationId xmlns:a16="http://schemas.microsoft.com/office/drawing/2014/main" xmlns="" id="{508CCDBC-0E0D-4DAF-BC50-5AB3C35FCF1C}"/>
                    </a:ext>
                  </a:extLst>
                </p:cNvPr>
                <p:cNvSpPr/>
                <p:nvPr/>
              </p:nvSpPr>
              <p:spPr bwMode="auto">
                <a:xfrm>
                  <a:off x="5823523" y="3558104"/>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a:extLst/>
              </p:spPr>
              <p:txBody>
                <a:bodyPr anchor="ctr"/>
                <a:lstStyle/>
                <a:p>
                  <a:pPr algn="ctr"/>
                  <a:endParaRPr/>
                </a:p>
              </p:txBody>
            </p:sp>
            <p:sp>
              <p:nvSpPr>
                <p:cNvPr id="311" name="ïŝliḑé">
                  <a:extLst>
                    <a:ext uri="{FF2B5EF4-FFF2-40B4-BE49-F238E27FC236}">
                      <a16:creationId xmlns:a16="http://schemas.microsoft.com/office/drawing/2014/main" xmlns="" id="{F7A046A8-5DEA-4FAB-A0F8-DBA6CF524EB1}"/>
                    </a:ext>
                  </a:extLst>
                </p:cNvPr>
                <p:cNvSpPr/>
                <p:nvPr/>
              </p:nvSpPr>
              <p:spPr bwMode="auto">
                <a:xfrm>
                  <a:off x="5812417" y="3604115"/>
                  <a:ext cx="176108" cy="52355"/>
                </a:xfrm>
                <a:custGeom>
                  <a:avLst/>
                  <a:gdLst>
                    <a:gd name="T0" fmla="*/ 111 w 111"/>
                    <a:gd name="T1" fmla="*/ 33 h 33"/>
                    <a:gd name="T2" fmla="*/ 0 w 111"/>
                    <a:gd name="T3" fmla="*/ 7 h 33"/>
                    <a:gd name="T4" fmla="*/ 0 w 111"/>
                    <a:gd name="T5" fmla="*/ 0 h 33"/>
                    <a:gd name="T6" fmla="*/ 111 w 111"/>
                    <a:gd name="T7" fmla="*/ 26 h 33"/>
                    <a:gd name="T8" fmla="*/ 111 w 111"/>
                    <a:gd name="T9" fmla="*/ 33 h 33"/>
                  </a:gdLst>
                  <a:ahLst/>
                  <a:cxnLst>
                    <a:cxn ang="0">
                      <a:pos x="T0" y="T1"/>
                    </a:cxn>
                    <a:cxn ang="0">
                      <a:pos x="T2" y="T3"/>
                    </a:cxn>
                    <a:cxn ang="0">
                      <a:pos x="T4" y="T5"/>
                    </a:cxn>
                    <a:cxn ang="0">
                      <a:pos x="T6" y="T7"/>
                    </a:cxn>
                    <a:cxn ang="0">
                      <a:pos x="T8" y="T9"/>
                    </a:cxn>
                  </a:cxnLst>
                  <a:rect l="0" t="0" r="r" b="b"/>
                  <a:pathLst>
                    <a:path w="111" h="33">
                      <a:moveTo>
                        <a:pt x="111" y="33"/>
                      </a:moveTo>
                      <a:lnTo>
                        <a:pt x="0" y="7"/>
                      </a:lnTo>
                      <a:lnTo>
                        <a:pt x="0" y="0"/>
                      </a:lnTo>
                      <a:lnTo>
                        <a:pt x="111" y="26"/>
                      </a:lnTo>
                      <a:lnTo>
                        <a:pt x="111" y="33"/>
                      </a:lnTo>
                      <a:close/>
                    </a:path>
                  </a:pathLst>
                </a:custGeom>
                <a:solidFill>
                  <a:schemeClr val="bg1">
                    <a:lumMod val="85000"/>
                  </a:schemeClr>
                </a:solidFill>
                <a:ln>
                  <a:noFill/>
                </a:ln>
                <a:extLst/>
              </p:spPr>
              <p:txBody>
                <a:bodyPr anchor="ctr"/>
                <a:lstStyle/>
                <a:p>
                  <a:pPr algn="ctr"/>
                  <a:endParaRPr/>
                </a:p>
              </p:txBody>
            </p:sp>
            <p:sp>
              <p:nvSpPr>
                <p:cNvPr id="312" name="iş1îdê">
                  <a:extLst>
                    <a:ext uri="{FF2B5EF4-FFF2-40B4-BE49-F238E27FC236}">
                      <a16:creationId xmlns:a16="http://schemas.microsoft.com/office/drawing/2014/main" xmlns="" id="{5692AE8A-FD96-4D7E-BEF5-BEE4D63DE5FE}"/>
                    </a:ext>
                  </a:extLst>
                </p:cNvPr>
                <p:cNvSpPr/>
                <p:nvPr/>
              </p:nvSpPr>
              <p:spPr bwMode="auto">
                <a:xfrm>
                  <a:off x="5788618" y="3634259"/>
                  <a:ext cx="177693" cy="52355"/>
                </a:xfrm>
                <a:custGeom>
                  <a:avLst/>
                  <a:gdLst>
                    <a:gd name="T0" fmla="*/ 112 w 112"/>
                    <a:gd name="T1" fmla="*/ 33 h 33"/>
                    <a:gd name="T2" fmla="*/ 0 w 112"/>
                    <a:gd name="T3" fmla="*/ 7 h 33"/>
                    <a:gd name="T4" fmla="*/ 0 w 112"/>
                    <a:gd name="T5" fmla="*/ 0 h 33"/>
                    <a:gd name="T6" fmla="*/ 112 w 112"/>
                    <a:gd name="T7" fmla="*/ 26 h 33"/>
                    <a:gd name="T8" fmla="*/ 112 w 112"/>
                    <a:gd name="T9" fmla="*/ 33 h 33"/>
                  </a:gdLst>
                  <a:ah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a:extLst/>
              </p:spPr>
              <p:txBody>
                <a:bodyPr anchor="ctr"/>
                <a:lstStyle/>
                <a:p>
                  <a:pPr algn="ctr"/>
                  <a:endParaRPr/>
                </a:p>
              </p:txBody>
            </p:sp>
            <p:sp>
              <p:nvSpPr>
                <p:cNvPr id="313" name="îSliḑê">
                  <a:extLst>
                    <a:ext uri="{FF2B5EF4-FFF2-40B4-BE49-F238E27FC236}">
                      <a16:creationId xmlns:a16="http://schemas.microsoft.com/office/drawing/2014/main" xmlns="" id="{E8D914CB-9C7C-4D9E-BE47-C949EFB2998B}"/>
                    </a:ext>
                  </a:extLst>
                </p:cNvPr>
                <p:cNvSpPr/>
                <p:nvPr/>
              </p:nvSpPr>
              <p:spPr bwMode="auto">
                <a:xfrm>
                  <a:off x="5769579" y="3675509"/>
                  <a:ext cx="180866" cy="52355"/>
                </a:xfrm>
                <a:custGeom>
                  <a:avLst/>
                  <a:gdLst>
                    <a:gd name="T0" fmla="*/ 112 w 114"/>
                    <a:gd name="T1" fmla="*/ 33 h 33"/>
                    <a:gd name="T2" fmla="*/ 0 w 114"/>
                    <a:gd name="T3" fmla="*/ 7 h 33"/>
                    <a:gd name="T4" fmla="*/ 3 w 114"/>
                    <a:gd name="T5" fmla="*/ 0 h 33"/>
                    <a:gd name="T6" fmla="*/ 114 w 114"/>
                    <a:gd name="T7" fmla="*/ 28 h 33"/>
                    <a:gd name="T8" fmla="*/ 112 w 114"/>
                    <a:gd name="T9" fmla="*/ 33 h 33"/>
                  </a:gdLst>
                  <a:ah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a:extLst/>
              </p:spPr>
              <p:txBody>
                <a:bodyPr anchor="ctr"/>
                <a:lstStyle/>
                <a:p>
                  <a:pPr algn="ctr"/>
                  <a:endParaRPr/>
                </a:p>
              </p:txBody>
            </p:sp>
            <p:sp>
              <p:nvSpPr>
                <p:cNvPr id="314" name="íšľíḑê">
                  <a:extLst>
                    <a:ext uri="{FF2B5EF4-FFF2-40B4-BE49-F238E27FC236}">
                      <a16:creationId xmlns:a16="http://schemas.microsoft.com/office/drawing/2014/main" xmlns="" id="{22549FBE-0506-4990-AE3E-E6C5D478A3A0}"/>
                    </a:ext>
                  </a:extLst>
                </p:cNvPr>
                <p:cNvSpPr/>
                <p:nvPr/>
              </p:nvSpPr>
              <p:spPr bwMode="auto">
                <a:xfrm>
                  <a:off x="5980591" y="3434354"/>
                  <a:ext cx="76154" cy="90433"/>
                </a:xfrm>
                <a:custGeom>
                  <a:avLst/>
                  <a:gdLst>
                    <a:gd name="T0" fmla="*/ 0 w 48"/>
                    <a:gd name="T1" fmla="*/ 38 h 57"/>
                    <a:gd name="T2" fmla="*/ 29 w 48"/>
                    <a:gd name="T3" fmla="*/ 0 h 57"/>
                    <a:gd name="T4" fmla="*/ 48 w 48"/>
                    <a:gd name="T5" fmla="*/ 12 h 57"/>
                    <a:gd name="T6" fmla="*/ 12 w 48"/>
                    <a:gd name="T7" fmla="*/ 57 h 57"/>
                    <a:gd name="T8" fmla="*/ 0 w 48"/>
                    <a:gd name="T9" fmla="*/ 38 h 57"/>
                  </a:gdLst>
                  <a:ah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a:extLst/>
              </p:spPr>
              <p:txBody>
                <a:bodyPr anchor="ctr"/>
                <a:lstStyle/>
                <a:p>
                  <a:pPr algn="ctr"/>
                  <a:endParaRPr/>
                </a:p>
              </p:txBody>
            </p:sp>
            <p:sp>
              <p:nvSpPr>
                <p:cNvPr id="315" name="işḻiďê">
                  <a:extLst>
                    <a:ext uri="{FF2B5EF4-FFF2-40B4-BE49-F238E27FC236}">
                      <a16:creationId xmlns:a16="http://schemas.microsoft.com/office/drawing/2014/main" xmlns="" id="{790CEFF8-17B9-46DF-9A89-DE00CF673EB7}"/>
                    </a:ext>
                  </a:extLst>
                </p:cNvPr>
                <p:cNvSpPr/>
                <p:nvPr/>
              </p:nvSpPr>
              <p:spPr bwMode="auto">
                <a:xfrm>
                  <a:off x="5974244" y="3426422"/>
                  <a:ext cx="93606" cy="106298"/>
                </a:xfrm>
                <a:custGeom>
                  <a:avLst/>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a:extLst/>
              </p:spPr>
              <p:txBody>
                <a:bodyPr anchor="ctr"/>
                <a:lstStyle/>
                <a:p>
                  <a:pPr algn="ctr"/>
                  <a:endParaRPr/>
                </a:p>
              </p:txBody>
            </p:sp>
          </p:grpSp>
          <p:grpSp>
            <p:nvGrpSpPr>
              <p:cNvPr id="293" name="ïślîḍe">
                <a:extLst>
                  <a:ext uri="{FF2B5EF4-FFF2-40B4-BE49-F238E27FC236}">
                    <a16:creationId xmlns:a16="http://schemas.microsoft.com/office/drawing/2014/main" xmlns="" id="{DEB8EFA4-369F-4B3C-AE67-724A3487DEC2}"/>
                  </a:ext>
                </a:extLst>
              </p:cNvPr>
              <p:cNvGrpSpPr/>
              <p:nvPr/>
            </p:nvGrpSpPr>
            <p:grpSpPr>
              <a:xfrm>
                <a:off x="4009701" y="3982239"/>
                <a:ext cx="547357" cy="255434"/>
                <a:chOff x="5057221" y="3151948"/>
                <a:chExt cx="547357" cy="255434"/>
              </a:xfrm>
            </p:grpSpPr>
            <p:sp>
              <p:nvSpPr>
                <p:cNvPr id="303" name="iṡ1íḋe">
                  <a:extLst>
                    <a:ext uri="{FF2B5EF4-FFF2-40B4-BE49-F238E27FC236}">
                      <a16:creationId xmlns:a16="http://schemas.microsoft.com/office/drawing/2014/main" xmlns="" id="{B881176D-E52B-4FEC-9E6F-B975EA83071D}"/>
                    </a:ext>
                  </a:extLst>
                </p:cNvPr>
                <p:cNvSpPr/>
                <p:nvPr/>
              </p:nvSpPr>
              <p:spPr bwMode="auto">
                <a:xfrm>
                  <a:off x="5220634" y="3151948"/>
                  <a:ext cx="383944" cy="255434"/>
                </a:xfrm>
                <a:custGeom>
                  <a:avLst/>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a:extLst/>
              </p:spPr>
              <p:txBody>
                <a:bodyPr anchor="ctr"/>
                <a:lstStyle/>
                <a:p>
                  <a:pPr algn="ctr"/>
                  <a:endParaRPr/>
                </a:p>
              </p:txBody>
            </p:sp>
            <p:sp>
              <p:nvSpPr>
                <p:cNvPr id="304" name="iṣ1îḍé">
                  <a:extLst>
                    <a:ext uri="{FF2B5EF4-FFF2-40B4-BE49-F238E27FC236}">
                      <a16:creationId xmlns:a16="http://schemas.microsoft.com/office/drawing/2014/main" xmlns="" id="{E3DCD9F7-727B-4150-9775-68B4DA328075}"/>
                    </a:ext>
                  </a:extLst>
                </p:cNvPr>
                <p:cNvSpPr/>
                <p:nvPr/>
              </p:nvSpPr>
              <p:spPr bwMode="auto">
                <a:xfrm>
                  <a:off x="5242846" y="3164641"/>
                  <a:ext cx="312550" cy="123751"/>
                </a:xfrm>
                <a:custGeom>
                  <a:avLst/>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a:extLst/>
              </p:spPr>
              <p:txBody>
                <a:bodyPr anchor="ctr"/>
                <a:lstStyle/>
                <a:p>
                  <a:pPr algn="ctr"/>
                  <a:endParaRPr/>
                </a:p>
              </p:txBody>
            </p:sp>
            <p:sp>
              <p:nvSpPr>
                <p:cNvPr id="305" name="ïṡḻïḓe">
                  <a:extLst>
                    <a:ext uri="{FF2B5EF4-FFF2-40B4-BE49-F238E27FC236}">
                      <a16:creationId xmlns:a16="http://schemas.microsoft.com/office/drawing/2014/main" xmlns="" id="{FB601E1F-01B7-4533-88F5-1E954E22CA8C}"/>
                    </a:ext>
                  </a:extLst>
                </p:cNvPr>
                <p:cNvSpPr/>
                <p:nvPr/>
              </p:nvSpPr>
              <p:spPr bwMode="auto">
                <a:xfrm>
                  <a:off x="5100057" y="3220170"/>
                  <a:ext cx="93606" cy="11105"/>
                </a:xfrm>
                <a:prstGeom prst="rect">
                  <a:avLst/>
                </a:prstGeom>
                <a:solidFill>
                  <a:schemeClr val="bg1">
                    <a:lumMod val="85000"/>
                  </a:schemeClr>
                </a:solidFill>
                <a:ln>
                  <a:noFill/>
                </a:ln>
                <a:extLst/>
              </p:spPr>
              <p:txBody>
                <a:bodyPr anchor="ctr"/>
                <a:lstStyle/>
                <a:p>
                  <a:pPr algn="ctr"/>
                  <a:endParaRPr/>
                </a:p>
              </p:txBody>
            </p:sp>
            <p:sp>
              <p:nvSpPr>
                <p:cNvPr id="306" name="iṥḻïďê">
                  <a:extLst>
                    <a:ext uri="{FF2B5EF4-FFF2-40B4-BE49-F238E27FC236}">
                      <a16:creationId xmlns:a16="http://schemas.microsoft.com/office/drawing/2014/main" xmlns="" id="{4C0B45A9-2A7B-4FBF-B0E8-6A96D957CE58}"/>
                    </a:ext>
                  </a:extLst>
                </p:cNvPr>
                <p:cNvSpPr/>
                <p:nvPr/>
              </p:nvSpPr>
              <p:spPr bwMode="auto">
                <a:xfrm>
                  <a:off x="5111163" y="3332815"/>
                  <a:ext cx="98366" cy="11105"/>
                </a:xfrm>
                <a:prstGeom prst="rect">
                  <a:avLst/>
                </a:prstGeom>
                <a:solidFill>
                  <a:schemeClr val="bg1">
                    <a:lumMod val="85000"/>
                  </a:schemeClr>
                </a:solidFill>
                <a:ln>
                  <a:noFill/>
                </a:ln>
                <a:extLst/>
              </p:spPr>
              <p:txBody>
                <a:bodyPr anchor="ctr"/>
                <a:lstStyle/>
                <a:p>
                  <a:pPr algn="ctr"/>
                  <a:endParaRPr/>
                </a:p>
              </p:txBody>
            </p:sp>
            <p:sp>
              <p:nvSpPr>
                <p:cNvPr id="307" name="íṣ1íďé">
                  <a:extLst>
                    <a:ext uri="{FF2B5EF4-FFF2-40B4-BE49-F238E27FC236}">
                      <a16:creationId xmlns:a16="http://schemas.microsoft.com/office/drawing/2014/main" xmlns="" id="{CBD4E474-42C4-4DD2-A911-4C7DE7B6A098}"/>
                    </a:ext>
                  </a:extLst>
                </p:cNvPr>
                <p:cNvSpPr/>
                <p:nvPr/>
              </p:nvSpPr>
              <p:spPr bwMode="auto">
                <a:xfrm>
                  <a:off x="5057221" y="3277286"/>
                  <a:ext cx="136443" cy="11105"/>
                </a:xfrm>
                <a:prstGeom prst="rect">
                  <a:avLst/>
                </a:prstGeom>
                <a:solidFill>
                  <a:schemeClr val="bg1">
                    <a:lumMod val="85000"/>
                  </a:schemeClr>
                </a:solidFill>
                <a:ln>
                  <a:noFill/>
                </a:ln>
                <a:extLst/>
              </p:spPr>
              <p:txBody>
                <a:bodyPr anchor="ctr"/>
                <a:lstStyle/>
                <a:p>
                  <a:pPr algn="ctr"/>
                  <a:endParaRPr/>
                </a:p>
              </p:txBody>
            </p:sp>
          </p:grpSp>
          <p:grpSp>
            <p:nvGrpSpPr>
              <p:cNvPr id="294" name="íśļíḋé">
                <a:extLst>
                  <a:ext uri="{FF2B5EF4-FFF2-40B4-BE49-F238E27FC236}">
                    <a16:creationId xmlns:a16="http://schemas.microsoft.com/office/drawing/2014/main" xmlns="" id="{1B17FF17-FCD2-4A78-9B37-07CDD65A8067}"/>
                  </a:ext>
                </a:extLst>
              </p:cNvPr>
              <p:cNvGrpSpPr/>
              <p:nvPr/>
            </p:nvGrpSpPr>
            <p:grpSpPr>
              <a:xfrm>
                <a:off x="3859160" y="4537310"/>
                <a:ext cx="325243" cy="337935"/>
                <a:chOff x="5125442" y="3615221"/>
                <a:chExt cx="325243" cy="337935"/>
              </a:xfrm>
            </p:grpSpPr>
            <p:sp>
              <p:nvSpPr>
                <p:cNvPr id="299" name="îş1iḋê">
                  <a:extLst>
                    <a:ext uri="{FF2B5EF4-FFF2-40B4-BE49-F238E27FC236}">
                      <a16:creationId xmlns:a16="http://schemas.microsoft.com/office/drawing/2014/main" xmlns="" id="{342D0557-6362-4247-8D7B-C089FFB297A4}"/>
                    </a:ext>
                  </a:extLst>
                </p:cNvPr>
                <p:cNvSpPr/>
                <p:nvPr/>
              </p:nvSpPr>
              <p:spPr bwMode="auto">
                <a:xfrm>
                  <a:off x="5204769" y="3615221"/>
                  <a:ext cx="166588" cy="165001"/>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a:extLst/>
              </p:spPr>
              <p:txBody>
                <a:bodyPr anchor="ctr"/>
                <a:lstStyle/>
                <a:p>
                  <a:pPr algn="ctr"/>
                  <a:endParaRPr/>
                </a:p>
              </p:txBody>
            </p:sp>
            <p:sp>
              <p:nvSpPr>
                <p:cNvPr id="300" name="ï$ḻidê">
                  <a:extLst>
                    <a:ext uri="{FF2B5EF4-FFF2-40B4-BE49-F238E27FC236}">
                      <a16:creationId xmlns:a16="http://schemas.microsoft.com/office/drawing/2014/main" xmlns="" id="{765AE389-7811-4376-BC3C-18A973F5C409}"/>
                    </a:ext>
                  </a:extLst>
                </p:cNvPr>
                <p:cNvSpPr/>
                <p:nvPr/>
              </p:nvSpPr>
              <p:spPr bwMode="auto">
                <a:xfrm>
                  <a:off x="5125442" y="3783394"/>
                  <a:ext cx="325243" cy="169760"/>
                </a:xfrm>
                <a:custGeom>
                  <a:avLst/>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a:extLst/>
              </p:spPr>
              <p:txBody>
                <a:bodyPr anchor="ctr"/>
                <a:lstStyle/>
                <a:p>
                  <a:pPr algn="ctr"/>
                  <a:endParaRPr/>
                </a:p>
              </p:txBody>
            </p:sp>
            <p:sp>
              <p:nvSpPr>
                <p:cNvPr id="301" name="ïŝļîḍe">
                  <a:extLst>
                    <a:ext uri="{FF2B5EF4-FFF2-40B4-BE49-F238E27FC236}">
                      <a16:creationId xmlns:a16="http://schemas.microsoft.com/office/drawing/2014/main" xmlns="" id="{F30F0A78-02A2-4B84-B08B-4CDD5E7D79B7}"/>
                    </a:ext>
                  </a:extLst>
                </p:cNvPr>
                <p:cNvSpPr/>
                <p:nvPr/>
              </p:nvSpPr>
              <p:spPr bwMode="auto">
                <a:xfrm>
                  <a:off x="5250779" y="3791327"/>
                  <a:ext cx="71395" cy="49182"/>
                </a:xfrm>
                <a:custGeom>
                  <a:avLst/>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a:extLst/>
              </p:spPr>
              <p:txBody>
                <a:bodyPr anchor="ctr"/>
                <a:lstStyle/>
                <a:p>
                  <a:pPr algn="ctr"/>
                  <a:endParaRPr/>
                </a:p>
              </p:txBody>
            </p:sp>
            <p:sp>
              <p:nvSpPr>
                <p:cNvPr id="302" name="ïṡlïḋè">
                  <a:extLst>
                    <a:ext uri="{FF2B5EF4-FFF2-40B4-BE49-F238E27FC236}">
                      <a16:creationId xmlns:a16="http://schemas.microsoft.com/office/drawing/2014/main" xmlns="" id="{991D5386-9154-46C1-B5DD-152C35E40A92}"/>
                    </a:ext>
                  </a:extLst>
                </p:cNvPr>
                <p:cNvSpPr/>
                <p:nvPr/>
              </p:nvSpPr>
              <p:spPr bwMode="auto">
                <a:xfrm>
                  <a:off x="5250779" y="3829405"/>
                  <a:ext cx="79327" cy="123751"/>
                </a:xfrm>
                <a:custGeom>
                  <a:avLst/>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a:extLst/>
              </p:spPr>
              <p:txBody>
                <a:bodyPr anchor="ctr"/>
                <a:lstStyle/>
                <a:p>
                  <a:pPr algn="ctr"/>
                  <a:endParaRPr/>
                </a:p>
              </p:txBody>
            </p:sp>
          </p:grpSp>
          <p:grpSp>
            <p:nvGrpSpPr>
              <p:cNvPr id="295" name="iṩ1îḍé">
                <a:extLst>
                  <a:ext uri="{FF2B5EF4-FFF2-40B4-BE49-F238E27FC236}">
                    <a16:creationId xmlns:a16="http://schemas.microsoft.com/office/drawing/2014/main" xmlns="" id="{5A0F96C2-1A45-415C-90E7-70E1520CA1AD}"/>
                  </a:ext>
                </a:extLst>
              </p:cNvPr>
              <p:cNvGrpSpPr/>
              <p:nvPr/>
            </p:nvGrpSpPr>
            <p:grpSpPr>
              <a:xfrm>
                <a:off x="1682532" y="3174341"/>
                <a:ext cx="214184" cy="315721"/>
                <a:chOff x="5303135" y="5279509"/>
                <a:chExt cx="214184" cy="315721"/>
              </a:xfrm>
            </p:grpSpPr>
            <p:sp>
              <p:nvSpPr>
                <p:cNvPr id="296" name="iśľiďé">
                  <a:extLst>
                    <a:ext uri="{FF2B5EF4-FFF2-40B4-BE49-F238E27FC236}">
                      <a16:creationId xmlns:a16="http://schemas.microsoft.com/office/drawing/2014/main" xmlns="" id="{0555C5EE-9960-4728-823E-5E3805387114}"/>
                    </a:ext>
                  </a:extLst>
                </p:cNvPr>
                <p:cNvSpPr/>
                <p:nvPr/>
              </p:nvSpPr>
              <p:spPr bwMode="auto">
                <a:xfrm>
                  <a:off x="5303135" y="5323932"/>
                  <a:ext cx="214184" cy="236395"/>
                </a:xfrm>
                <a:custGeom>
                  <a:avLst/>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3">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a:extLst/>
              </p:spPr>
              <p:txBody>
                <a:bodyPr anchor="ctr"/>
                <a:lstStyle/>
                <a:p>
                  <a:pPr algn="ctr"/>
                  <a:endParaRPr/>
                </a:p>
              </p:txBody>
            </p:sp>
            <p:sp>
              <p:nvSpPr>
                <p:cNvPr id="297" name="iṣḷídè">
                  <a:extLst>
                    <a:ext uri="{FF2B5EF4-FFF2-40B4-BE49-F238E27FC236}">
                      <a16:creationId xmlns:a16="http://schemas.microsoft.com/office/drawing/2014/main" xmlns="" id="{3E1F9C74-7B1E-4174-B1A8-6CCF6C90A212}"/>
                    </a:ext>
                  </a:extLst>
                </p:cNvPr>
                <p:cNvSpPr/>
                <p:nvPr/>
              </p:nvSpPr>
              <p:spPr bwMode="auto">
                <a:xfrm>
                  <a:off x="5371357" y="5279509"/>
                  <a:ext cx="82500" cy="60288"/>
                </a:xfrm>
                <a:custGeom>
                  <a:avLst/>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a:extLst/>
              </p:spPr>
              <p:txBody>
                <a:bodyPr anchor="ctr"/>
                <a:lstStyle/>
                <a:p>
                  <a:pPr algn="ctr"/>
                  <a:endParaRPr/>
                </a:p>
              </p:txBody>
            </p:sp>
            <p:sp>
              <p:nvSpPr>
                <p:cNvPr id="298" name="îṧ1iďé">
                  <a:extLst>
                    <a:ext uri="{FF2B5EF4-FFF2-40B4-BE49-F238E27FC236}">
                      <a16:creationId xmlns:a16="http://schemas.microsoft.com/office/drawing/2014/main" xmlns="" id="{417E57D1-F897-44AA-96D7-1795FD4D95E6}"/>
                    </a:ext>
                  </a:extLst>
                </p:cNvPr>
                <p:cNvSpPr/>
                <p:nvPr/>
              </p:nvSpPr>
              <p:spPr bwMode="auto">
                <a:xfrm>
                  <a:off x="5377703" y="5549221"/>
                  <a:ext cx="84087" cy="46009"/>
                </a:xfrm>
                <a:custGeom>
                  <a:avLst/>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a:extLst/>
              </p:spPr>
              <p:txBody>
                <a:bodyPr anchor="ctr"/>
                <a:lstStyle/>
                <a:p>
                  <a:pPr algn="ctr"/>
                  <a:endParaRPr/>
                </a:p>
              </p:txBody>
            </p:sp>
          </p:grpSp>
        </p:grpSp>
        <p:grpSp>
          <p:nvGrpSpPr>
            <p:cNvPr id="272" name="íṡlíḋê">
              <a:extLst>
                <a:ext uri="{FF2B5EF4-FFF2-40B4-BE49-F238E27FC236}">
                  <a16:creationId xmlns:a16="http://schemas.microsoft.com/office/drawing/2014/main" xmlns="" id="{9F7FACF4-1187-494A-BCC6-BAACEA1A04D2}"/>
                </a:ext>
              </a:extLst>
            </p:cNvPr>
            <p:cNvGrpSpPr/>
            <p:nvPr/>
          </p:nvGrpSpPr>
          <p:grpSpPr>
            <a:xfrm>
              <a:off x="1811797" y="1791124"/>
              <a:ext cx="2339288" cy="3761336"/>
              <a:chOff x="8253415" y="755650"/>
              <a:chExt cx="1125538" cy="1809750"/>
            </a:xfrm>
          </p:grpSpPr>
          <p:sp>
            <p:nvSpPr>
              <p:cNvPr id="273" name="iSľïde">
                <a:extLst>
                  <a:ext uri="{FF2B5EF4-FFF2-40B4-BE49-F238E27FC236}">
                    <a16:creationId xmlns:a16="http://schemas.microsoft.com/office/drawing/2014/main" xmlns="" id="{598311AB-7E0B-41CF-BC4D-872C4B2CD432}"/>
                  </a:ext>
                </a:extLst>
              </p:cNvPr>
              <p:cNvSpPr/>
              <p:nvPr/>
            </p:nvSpPr>
            <p:spPr bwMode="auto">
              <a:xfrm>
                <a:off x="8253415" y="755650"/>
                <a:ext cx="1125538" cy="1350963"/>
              </a:xfrm>
              <a:custGeom>
                <a:avLst/>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4" name="íṧlïḍè">
                <a:extLst>
                  <a:ext uri="{FF2B5EF4-FFF2-40B4-BE49-F238E27FC236}">
                    <a16:creationId xmlns:a16="http://schemas.microsoft.com/office/drawing/2014/main" xmlns="" id="{1B4813FF-C455-496D-BA56-8384FDB85203}"/>
                  </a:ext>
                </a:extLst>
              </p:cNvPr>
              <p:cNvSpPr/>
              <p:nvPr/>
            </p:nvSpPr>
            <p:spPr bwMode="auto">
              <a:xfrm>
                <a:off x="8494715" y="949325"/>
                <a:ext cx="884238" cy="1157288"/>
              </a:xfrm>
              <a:custGeom>
                <a:avLst/>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BBC4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5" name="îšḷîďê">
                <a:extLst>
                  <a:ext uri="{FF2B5EF4-FFF2-40B4-BE49-F238E27FC236}">
                    <a16:creationId xmlns:a16="http://schemas.microsoft.com/office/drawing/2014/main" xmlns="" id="{362986F0-0085-4032-80CB-34D5F1F17BD7}"/>
                  </a:ext>
                </a:extLst>
              </p:cNvPr>
              <p:cNvSpPr/>
              <p:nvPr/>
            </p:nvSpPr>
            <p:spPr bwMode="auto">
              <a:xfrm>
                <a:off x="8509003" y="1428750"/>
                <a:ext cx="615950" cy="715963"/>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6" name="íṧľíďé">
                <a:extLst>
                  <a:ext uri="{FF2B5EF4-FFF2-40B4-BE49-F238E27FC236}">
                    <a16:creationId xmlns:a16="http://schemas.microsoft.com/office/drawing/2014/main" xmlns="" id="{2CCF57F7-0DFC-4468-A42F-EDD3FD25D235}"/>
                  </a:ext>
                </a:extLst>
              </p:cNvPr>
              <p:cNvSpPr/>
              <p:nvPr/>
            </p:nvSpPr>
            <p:spPr bwMode="auto">
              <a:xfrm>
                <a:off x="8902703" y="1527175"/>
                <a:ext cx="222250" cy="579438"/>
              </a:xfrm>
              <a:custGeom>
                <a:avLst/>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5475C"/>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7" name="iṩļidé">
                <a:extLst>
                  <a:ext uri="{FF2B5EF4-FFF2-40B4-BE49-F238E27FC236}">
                    <a16:creationId xmlns:a16="http://schemas.microsoft.com/office/drawing/2014/main" xmlns="" id="{931D3271-8ECA-47DB-AE58-C125A30611BB}"/>
                  </a:ext>
                </a:extLst>
              </p:cNvPr>
              <p:cNvSpPr/>
              <p:nvPr/>
            </p:nvSpPr>
            <p:spPr bwMode="auto">
              <a:xfrm>
                <a:off x="8623303" y="1846263"/>
                <a:ext cx="115888" cy="260350"/>
              </a:xfrm>
              <a:custGeom>
                <a:avLst/>
                <a:gdLst>
                  <a:gd name="T0" fmla="*/ 44 w 44"/>
                  <a:gd name="T1" fmla="*/ 98 h 98"/>
                  <a:gd name="T2" fmla="*/ 12 w 44"/>
                  <a:gd name="T3" fmla="*/ 0 h 98"/>
                  <a:gd name="T4" fmla="*/ 0 w 44"/>
                  <a:gd name="T5" fmla="*/ 5 h 98"/>
                  <a:gd name="T6" fmla="*/ 30 w 44"/>
                  <a:gd name="T7" fmla="*/ 98 h 98"/>
                  <a:gd name="T8" fmla="*/ 44 w 44"/>
                  <a:gd name="T9" fmla="*/ 98 h 98"/>
                </a:gdLst>
                <a:ah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5475C"/>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8" name="išľîḑe">
                <a:extLst>
                  <a:ext uri="{FF2B5EF4-FFF2-40B4-BE49-F238E27FC236}">
                    <a16:creationId xmlns:a16="http://schemas.microsoft.com/office/drawing/2014/main" xmlns="" id="{9E681CE1-0222-4F48-BBE3-85DA3C4EE382}"/>
                  </a:ext>
                </a:extLst>
              </p:cNvPr>
              <p:cNvSpPr/>
              <p:nvPr/>
            </p:nvSpPr>
            <p:spPr bwMode="auto">
              <a:xfrm>
                <a:off x="8572503" y="2106613"/>
                <a:ext cx="485775" cy="223838"/>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79" name="i$líḓe">
                <a:extLst>
                  <a:ext uri="{FF2B5EF4-FFF2-40B4-BE49-F238E27FC236}">
                    <a16:creationId xmlns:a16="http://schemas.microsoft.com/office/drawing/2014/main" xmlns="" id="{571CC505-93F1-4795-A35A-543AD15BFDA8}"/>
                  </a:ext>
                </a:extLst>
              </p:cNvPr>
              <p:cNvSpPr/>
              <p:nvPr/>
            </p:nvSpPr>
            <p:spPr bwMode="auto">
              <a:xfrm>
                <a:off x="8575678" y="2235200"/>
                <a:ext cx="485775" cy="330200"/>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sp>
        <p:nvSpPr>
          <p:cNvPr id="256" name="i$líďe">
            <a:extLst>
              <a:ext uri="{FF2B5EF4-FFF2-40B4-BE49-F238E27FC236}">
                <a16:creationId xmlns:a16="http://schemas.microsoft.com/office/drawing/2014/main" xmlns="" id="{B00ECDAF-0424-483C-B7DD-800799663ACA}"/>
              </a:ext>
            </a:extLst>
          </p:cNvPr>
          <p:cNvSpPr/>
          <p:nvPr/>
        </p:nvSpPr>
        <p:spPr>
          <a:xfrm rot="5400000">
            <a:off x="924134" y="155970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57" name="直接连接符 256">
            <a:extLst>
              <a:ext uri="{FF2B5EF4-FFF2-40B4-BE49-F238E27FC236}">
                <a16:creationId xmlns:a16="http://schemas.microsoft.com/office/drawing/2014/main" xmlns="" id="{BE37737F-4B8B-414F-9AEC-F2AF33A0954E}"/>
              </a:ext>
            </a:extLst>
          </p:cNvPr>
          <p:cNvCxnSpPr>
            <a:cxnSpLocks/>
          </p:cNvCxnSpPr>
          <p:nvPr/>
        </p:nvCxnSpPr>
        <p:spPr>
          <a:xfrm>
            <a:off x="5474993" y="3102424"/>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58" name="íṧ1idê">
            <a:extLst>
              <a:ext uri="{FF2B5EF4-FFF2-40B4-BE49-F238E27FC236}">
                <a16:creationId xmlns:a16="http://schemas.microsoft.com/office/drawing/2014/main" xmlns="" id="{418AD324-41B7-4C4F-8209-5E716EC9C8B7}"/>
              </a:ext>
            </a:extLst>
          </p:cNvPr>
          <p:cNvGrpSpPr/>
          <p:nvPr/>
        </p:nvGrpSpPr>
        <p:grpSpPr>
          <a:xfrm>
            <a:off x="4462297" y="1833188"/>
            <a:ext cx="540000" cy="540000"/>
            <a:chOff x="824229" y="5280877"/>
            <a:chExt cx="347557" cy="347557"/>
          </a:xfrm>
          <a:solidFill>
            <a:schemeClr val="accent1"/>
          </a:solidFill>
        </p:grpSpPr>
        <p:sp>
          <p:nvSpPr>
            <p:cNvPr id="269" name="îşḷiḓe">
              <a:extLst>
                <a:ext uri="{FF2B5EF4-FFF2-40B4-BE49-F238E27FC236}">
                  <a16:creationId xmlns:a16="http://schemas.microsoft.com/office/drawing/2014/main" xmlns="" id="{C3A995C3-E320-4951-9E56-E9701CE05E24}"/>
                </a:ext>
              </a:extLst>
            </p:cNvPr>
            <p:cNvSpPr/>
            <p:nvPr/>
          </p:nvSpPr>
          <p:spPr>
            <a:xfrm>
              <a:off x="824229" y="5280877"/>
              <a:ext cx="347557" cy="34755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dirty="0"/>
            </a:p>
          </p:txBody>
        </p:sp>
        <p:sp>
          <p:nvSpPr>
            <p:cNvPr id="270" name="iš1ïḑé">
              <a:extLst>
                <a:ext uri="{FF2B5EF4-FFF2-40B4-BE49-F238E27FC236}">
                  <a16:creationId xmlns:a16="http://schemas.microsoft.com/office/drawing/2014/main" xmlns="" id="{2A016157-5B03-448A-A29D-D42A2403E9C4}"/>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grpSp>
      <p:cxnSp>
        <p:nvCxnSpPr>
          <p:cNvPr id="259" name="直接连接符 258">
            <a:extLst>
              <a:ext uri="{FF2B5EF4-FFF2-40B4-BE49-F238E27FC236}">
                <a16:creationId xmlns:a16="http://schemas.microsoft.com/office/drawing/2014/main" xmlns="" id="{B2B07FE5-0CA1-444B-9413-F6E116B741A2}"/>
              </a:ext>
            </a:extLst>
          </p:cNvPr>
          <p:cNvCxnSpPr>
            <a:cxnSpLocks/>
          </p:cNvCxnSpPr>
          <p:nvPr/>
        </p:nvCxnSpPr>
        <p:spPr>
          <a:xfrm>
            <a:off x="5474993" y="4603995"/>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0" name="ï$ļidê">
            <a:extLst>
              <a:ext uri="{FF2B5EF4-FFF2-40B4-BE49-F238E27FC236}">
                <a16:creationId xmlns:a16="http://schemas.microsoft.com/office/drawing/2014/main" xmlns="" id="{1CBEF2EA-3131-48C6-BDBB-2DD60D447E22}"/>
              </a:ext>
            </a:extLst>
          </p:cNvPr>
          <p:cNvGrpSpPr/>
          <p:nvPr/>
        </p:nvGrpSpPr>
        <p:grpSpPr>
          <a:xfrm>
            <a:off x="5090517" y="3323827"/>
            <a:ext cx="540000" cy="540000"/>
            <a:chOff x="824229" y="5280877"/>
            <a:chExt cx="347557" cy="347557"/>
          </a:xfrm>
          <a:solidFill>
            <a:schemeClr val="accent1"/>
          </a:solidFill>
        </p:grpSpPr>
        <p:sp>
          <p:nvSpPr>
            <p:cNvPr id="267" name="îśļîḓé">
              <a:extLst>
                <a:ext uri="{FF2B5EF4-FFF2-40B4-BE49-F238E27FC236}">
                  <a16:creationId xmlns:a16="http://schemas.microsoft.com/office/drawing/2014/main" xmlns="" id="{30096987-42EA-429E-BC76-7D4A4564E49D}"/>
                </a:ext>
              </a:extLst>
            </p:cNvPr>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dirty="0"/>
            </a:p>
          </p:txBody>
        </p:sp>
        <p:sp>
          <p:nvSpPr>
            <p:cNvPr id="268" name="ïšlîḑé">
              <a:extLst>
                <a:ext uri="{FF2B5EF4-FFF2-40B4-BE49-F238E27FC236}">
                  <a16:creationId xmlns:a16="http://schemas.microsoft.com/office/drawing/2014/main" xmlns="" id="{F77CC69E-33E3-4D1B-96B2-088F2F21AF04}"/>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grpSp>
      <p:grpSp>
        <p:nvGrpSpPr>
          <p:cNvPr id="261" name="í$1íḍê">
            <a:extLst>
              <a:ext uri="{FF2B5EF4-FFF2-40B4-BE49-F238E27FC236}">
                <a16:creationId xmlns:a16="http://schemas.microsoft.com/office/drawing/2014/main" xmlns="" id="{E7282BB3-CF77-45AA-BB15-444373F50E39}"/>
              </a:ext>
            </a:extLst>
          </p:cNvPr>
          <p:cNvGrpSpPr/>
          <p:nvPr/>
        </p:nvGrpSpPr>
        <p:grpSpPr>
          <a:xfrm>
            <a:off x="4699525" y="4740735"/>
            <a:ext cx="540000" cy="540000"/>
            <a:chOff x="824229" y="5280877"/>
            <a:chExt cx="347557" cy="347557"/>
          </a:xfrm>
          <a:solidFill>
            <a:schemeClr val="accent1"/>
          </a:solidFill>
        </p:grpSpPr>
        <p:sp>
          <p:nvSpPr>
            <p:cNvPr id="265" name="ïS1idé">
              <a:extLst>
                <a:ext uri="{FF2B5EF4-FFF2-40B4-BE49-F238E27FC236}">
                  <a16:creationId xmlns:a16="http://schemas.microsoft.com/office/drawing/2014/main" xmlns="" id="{916526C9-C3B7-40C2-8EF0-0F07D1772F2F}"/>
                </a:ext>
              </a:extLst>
            </p:cNvPr>
            <p:cNvSpPr/>
            <p:nvPr/>
          </p:nvSpPr>
          <p:spPr>
            <a:xfrm>
              <a:off x="824229" y="5280877"/>
              <a:ext cx="347557" cy="347557"/>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endParaRPr dirty="0"/>
            </a:p>
          </p:txBody>
        </p:sp>
        <p:sp>
          <p:nvSpPr>
            <p:cNvPr id="266" name="íšļíḑe">
              <a:extLst>
                <a:ext uri="{FF2B5EF4-FFF2-40B4-BE49-F238E27FC236}">
                  <a16:creationId xmlns:a16="http://schemas.microsoft.com/office/drawing/2014/main" xmlns="" id="{A826D1D0-4ABD-4848-A728-0DF74B2DF079}"/>
                </a:ext>
              </a:extLst>
            </p:cNvPr>
            <p:cNvSpPr/>
            <p:nvPr/>
          </p:nvSpPr>
          <p:spPr>
            <a:xfrm>
              <a:off x="911682" y="5372326"/>
              <a:ext cx="172652" cy="164657"/>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grpSp>
      <p:sp>
        <p:nvSpPr>
          <p:cNvPr id="262" name="i$ļíḓè">
            <a:extLst>
              <a:ext uri="{FF2B5EF4-FFF2-40B4-BE49-F238E27FC236}">
                <a16:creationId xmlns:a16="http://schemas.microsoft.com/office/drawing/2014/main" xmlns="" id="{4FBB8EDA-81F3-44AA-B8BA-CD24AC647C7D}"/>
              </a:ext>
            </a:extLst>
          </p:cNvPr>
          <p:cNvSpPr txBox="1"/>
          <p:nvPr/>
        </p:nvSpPr>
        <p:spPr>
          <a:xfrm>
            <a:off x="5532801" y="1717763"/>
            <a:ext cx="5931412" cy="471820"/>
          </a:xfrm>
          <a:prstGeom prst="rect">
            <a:avLst/>
          </a:prstGeom>
          <a:noFill/>
        </p:spPr>
        <p:txBody>
          <a:bodyPr wrap="square" rtlCol="0" anchor="ctr">
            <a:normAutofit/>
          </a:bodyPr>
          <a:lstStyle/>
          <a:p>
            <a:pPr lvl="0" defTabSz="914378">
              <a:spcBef>
                <a:spcPct val="0"/>
              </a:spcBef>
              <a:defRPr/>
            </a:pPr>
            <a:r>
              <a:rPr lang="zh-CN" altLang="en-US" sz="1600" b="1" dirty="0" smtClean="0"/>
              <a:t>固定资产的管理范围：哪些东西需要录入固定资产？</a:t>
            </a:r>
            <a:endParaRPr lang="zh-CN" altLang="en-US" sz="1600" b="1" dirty="0"/>
          </a:p>
        </p:txBody>
      </p:sp>
      <p:sp>
        <p:nvSpPr>
          <p:cNvPr id="263" name="ïSľiḍé">
            <a:extLst>
              <a:ext uri="{FF2B5EF4-FFF2-40B4-BE49-F238E27FC236}">
                <a16:creationId xmlns:a16="http://schemas.microsoft.com/office/drawing/2014/main" xmlns="" id="{98AD38A5-0D02-4E34-8AA5-23AAD819C5EB}"/>
              </a:ext>
            </a:extLst>
          </p:cNvPr>
          <p:cNvSpPr txBox="1"/>
          <p:nvPr/>
        </p:nvSpPr>
        <p:spPr>
          <a:xfrm>
            <a:off x="5872403" y="3291329"/>
            <a:ext cx="5591809" cy="471820"/>
          </a:xfrm>
          <a:prstGeom prst="rect">
            <a:avLst/>
          </a:prstGeom>
          <a:noFill/>
        </p:spPr>
        <p:txBody>
          <a:bodyPr wrap="square" rtlCol="0" anchor="ctr">
            <a:normAutofit/>
          </a:bodyPr>
          <a:lstStyle/>
          <a:p>
            <a:pPr lvl="0" defTabSz="914378">
              <a:spcBef>
                <a:spcPct val="0"/>
              </a:spcBef>
              <a:defRPr/>
            </a:pPr>
            <a:r>
              <a:rPr lang="zh-CN" altLang="en-US" sz="1600" b="1" dirty="0" smtClean="0"/>
              <a:t>固定资产录入：怎么录入？</a:t>
            </a:r>
            <a:endParaRPr lang="zh-CN" altLang="en-US" sz="1600" b="1" dirty="0"/>
          </a:p>
        </p:txBody>
      </p:sp>
      <p:sp>
        <p:nvSpPr>
          <p:cNvPr id="264" name="i$ḷíďê">
            <a:extLst>
              <a:ext uri="{FF2B5EF4-FFF2-40B4-BE49-F238E27FC236}">
                <a16:creationId xmlns:a16="http://schemas.microsoft.com/office/drawing/2014/main" xmlns="" id="{786A50A2-56C5-4442-9F5A-B0A78F73F825}"/>
              </a:ext>
            </a:extLst>
          </p:cNvPr>
          <p:cNvSpPr txBox="1"/>
          <p:nvPr/>
        </p:nvSpPr>
        <p:spPr>
          <a:xfrm>
            <a:off x="5532801" y="4684109"/>
            <a:ext cx="5931412" cy="471820"/>
          </a:xfrm>
          <a:prstGeom prst="rect">
            <a:avLst/>
          </a:prstGeom>
          <a:noFill/>
        </p:spPr>
        <p:txBody>
          <a:bodyPr wrap="square" rtlCol="0" anchor="ctr">
            <a:normAutofit/>
          </a:bodyPr>
          <a:lstStyle/>
          <a:p>
            <a:r>
              <a:rPr lang="zh-CN" altLang="en-US" sz="1600" b="1" dirty="0" smtClean="0"/>
              <a:t>固定资产管理：查询、调拨、报废处理</a:t>
            </a:r>
            <a:endParaRPr lang="zh-CN" altLang="zh-CN" sz="1600" b="1" dirty="0"/>
          </a:p>
        </p:txBody>
      </p:sp>
      <p:cxnSp>
        <p:nvCxnSpPr>
          <p:cNvPr id="18" name="直接连接符 17">
            <a:extLst>
              <a:ext uri="{FF2B5EF4-FFF2-40B4-BE49-F238E27FC236}">
                <a16:creationId xmlns:a16="http://schemas.microsoft.com/office/drawing/2014/main" xmlns="" id="{6937FC55-DDF9-4B49-BBE8-797A80D8A897}"/>
              </a:ext>
            </a:extLst>
          </p:cNvPr>
          <p:cNvCxnSpPr/>
          <p:nvPr/>
        </p:nvCxnSpPr>
        <p:spPr>
          <a:xfrm>
            <a:off x="686294" y="3469780"/>
            <a:ext cx="2972663" cy="0"/>
          </a:xfrm>
          <a:prstGeom prst="line">
            <a:avLst/>
          </a:prstGeom>
          <a:ln w="19050"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9" name="îŝliḑé">
            <a:extLst>
              <a:ext uri="{FF2B5EF4-FFF2-40B4-BE49-F238E27FC236}">
                <a16:creationId xmlns:a16="http://schemas.microsoft.com/office/drawing/2014/main" xmlns="" id="{BE011881-D85B-46AA-9DA4-04DD25976AC7}"/>
              </a:ext>
            </a:extLst>
          </p:cNvPr>
          <p:cNvSpPr txBox="1"/>
          <p:nvPr/>
        </p:nvSpPr>
        <p:spPr>
          <a:xfrm>
            <a:off x="606833" y="2464598"/>
            <a:ext cx="3312025" cy="1005703"/>
          </a:xfrm>
          <a:prstGeom prst="rect">
            <a:avLst/>
          </a:prstGeom>
        </p:spPr>
        <p:txBody>
          <a:bodyPr wrap="none" anchor="b">
            <a:normAutofit/>
          </a:bodyPr>
          <a:lstStyle/>
          <a:p>
            <a:pPr algn="r"/>
            <a:r>
              <a:rPr lang="zh-CN" altLang="en-US" sz="2800" b="1" dirty="0" smtClean="0"/>
              <a:t>资</a:t>
            </a:r>
            <a:r>
              <a:rPr lang="zh-CN" altLang="en-US" sz="2800" b="1" dirty="0" smtClean="0"/>
              <a:t>产系统运行应用培训</a:t>
            </a:r>
            <a:endParaRPr lang="zh-CN" altLang="en-US" sz="2800" b="1" dirty="0"/>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fill="hold"/>
                                        <p:tgtEl>
                                          <p:spTgt spid="262"/>
                                        </p:tgtEl>
                                        <p:attrNameLst>
                                          <p:attrName>ppt_x</p:attrName>
                                        </p:attrNameLst>
                                      </p:cBhvr>
                                      <p:tavLst>
                                        <p:tav tm="0">
                                          <p:val>
                                            <p:strVal val="#ppt_x"/>
                                          </p:val>
                                        </p:tav>
                                        <p:tav tm="100000">
                                          <p:val>
                                            <p:strVal val="#ppt_x"/>
                                          </p:val>
                                        </p:tav>
                                      </p:tavLst>
                                    </p:anim>
                                    <p:anim calcmode="lin" valueType="num">
                                      <p:cBhvr additive="base">
                                        <p:cTn id="8" dur="500" fill="hold"/>
                                        <p:tgtEl>
                                          <p:spTgt spid="2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8"/>
                                        </p:tgtEl>
                                        <p:attrNameLst>
                                          <p:attrName>style.visibility</p:attrName>
                                        </p:attrNameLst>
                                      </p:cBhvr>
                                      <p:to>
                                        <p:strVal val="visible"/>
                                      </p:to>
                                    </p:set>
                                    <p:anim calcmode="lin" valueType="num">
                                      <p:cBhvr additive="base">
                                        <p:cTn id="11" dur="500" fill="hold"/>
                                        <p:tgtEl>
                                          <p:spTgt spid="258"/>
                                        </p:tgtEl>
                                        <p:attrNameLst>
                                          <p:attrName>ppt_x</p:attrName>
                                        </p:attrNameLst>
                                      </p:cBhvr>
                                      <p:tavLst>
                                        <p:tav tm="0">
                                          <p:val>
                                            <p:strVal val="#ppt_x"/>
                                          </p:val>
                                        </p:tav>
                                        <p:tav tm="100000">
                                          <p:val>
                                            <p:strVal val="#ppt_x"/>
                                          </p:val>
                                        </p:tav>
                                      </p:tavLst>
                                    </p:anim>
                                    <p:anim calcmode="lin" valueType="num">
                                      <p:cBhvr additive="base">
                                        <p:cTn id="12"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3"/>
                                        </p:tgtEl>
                                        <p:attrNameLst>
                                          <p:attrName>style.visibility</p:attrName>
                                        </p:attrNameLst>
                                      </p:cBhvr>
                                      <p:to>
                                        <p:strVal val="visible"/>
                                      </p:to>
                                    </p:set>
                                    <p:anim calcmode="lin" valueType="num">
                                      <p:cBhvr additive="base">
                                        <p:cTn id="17" dur="500" fill="hold"/>
                                        <p:tgtEl>
                                          <p:spTgt spid="263"/>
                                        </p:tgtEl>
                                        <p:attrNameLst>
                                          <p:attrName>ppt_x</p:attrName>
                                        </p:attrNameLst>
                                      </p:cBhvr>
                                      <p:tavLst>
                                        <p:tav tm="0">
                                          <p:val>
                                            <p:strVal val="#ppt_x"/>
                                          </p:val>
                                        </p:tav>
                                        <p:tav tm="100000">
                                          <p:val>
                                            <p:strVal val="#ppt_x"/>
                                          </p:val>
                                        </p:tav>
                                      </p:tavLst>
                                    </p:anim>
                                    <p:anim calcmode="lin" valueType="num">
                                      <p:cBhvr additive="base">
                                        <p:cTn id="18" dur="500" fill="hold"/>
                                        <p:tgtEl>
                                          <p:spTgt spid="26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0"/>
                                        </p:tgtEl>
                                        <p:attrNameLst>
                                          <p:attrName>style.visibility</p:attrName>
                                        </p:attrNameLst>
                                      </p:cBhvr>
                                      <p:to>
                                        <p:strVal val="visible"/>
                                      </p:to>
                                    </p:set>
                                    <p:anim calcmode="lin" valueType="num">
                                      <p:cBhvr additive="base">
                                        <p:cTn id="21" dur="500" fill="hold"/>
                                        <p:tgtEl>
                                          <p:spTgt spid="260"/>
                                        </p:tgtEl>
                                        <p:attrNameLst>
                                          <p:attrName>ppt_x</p:attrName>
                                        </p:attrNameLst>
                                      </p:cBhvr>
                                      <p:tavLst>
                                        <p:tav tm="0">
                                          <p:val>
                                            <p:strVal val="#ppt_x"/>
                                          </p:val>
                                        </p:tav>
                                        <p:tav tm="100000">
                                          <p:val>
                                            <p:strVal val="#ppt_x"/>
                                          </p:val>
                                        </p:tav>
                                      </p:tavLst>
                                    </p:anim>
                                    <p:anim calcmode="lin" valueType="num">
                                      <p:cBhvr additive="base">
                                        <p:cTn id="22" dur="500" fill="hold"/>
                                        <p:tgtEl>
                                          <p:spTgt spid="26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4"/>
                                        </p:tgtEl>
                                        <p:attrNameLst>
                                          <p:attrName>style.visibility</p:attrName>
                                        </p:attrNameLst>
                                      </p:cBhvr>
                                      <p:to>
                                        <p:strVal val="visible"/>
                                      </p:to>
                                    </p:set>
                                    <p:anim calcmode="lin" valueType="num">
                                      <p:cBhvr additive="base">
                                        <p:cTn id="27" dur="500" fill="hold"/>
                                        <p:tgtEl>
                                          <p:spTgt spid="264"/>
                                        </p:tgtEl>
                                        <p:attrNameLst>
                                          <p:attrName>ppt_x</p:attrName>
                                        </p:attrNameLst>
                                      </p:cBhvr>
                                      <p:tavLst>
                                        <p:tav tm="0">
                                          <p:val>
                                            <p:strVal val="#ppt_x"/>
                                          </p:val>
                                        </p:tav>
                                        <p:tav tm="100000">
                                          <p:val>
                                            <p:strVal val="#ppt_x"/>
                                          </p:val>
                                        </p:tav>
                                      </p:tavLst>
                                    </p:anim>
                                    <p:anim calcmode="lin" valueType="num">
                                      <p:cBhvr additive="base">
                                        <p:cTn id="28" dur="500" fill="hold"/>
                                        <p:tgtEl>
                                          <p:spTgt spid="26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1"/>
                                        </p:tgtEl>
                                        <p:attrNameLst>
                                          <p:attrName>style.visibility</p:attrName>
                                        </p:attrNameLst>
                                      </p:cBhvr>
                                      <p:to>
                                        <p:strVal val="visible"/>
                                      </p:to>
                                    </p:set>
                                    <p:anim calcmode="lin" valueType="num">
                                      <p:cBhvr additive="base">
                                        <p:cTn id="31" dur="500" fill="hold"/>
                                        <p:tgtEl>
                                          <p:spTgt spid="261"/>
                                        </p:tgtEl>
                                        <p:attrNameLst>
                                          <p:attrName>ppt_x</p:attrName>
                                        </p:attrNameLst>
                                      </p:cBhvr>
                                      <p:tavLst>
                                        <p:tav tm="0">
                                          <p:val>
                                            <p:strVal val="#ppt_x"/>
                                          </p:val>
                                        </p:tav>
                                        <p:tav tm="100000">
                                          <p:val>
                                            <p:strVal val="#ppt_x"/>
                                          </p:val>
                                        </p:tav>
                                      </p:tavLst>
                                    </p:anim>
                                    <p:anim calcmode="lin" valueType="num">
                                      <p:cBhvr additive="base">
                                        <p:cTn id="32"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、固定资产管理：调拨</a:t>
            </a:r>
            <a:endParaRPr lang="zh-CN" altLang="zh-CN" sz="1600" b="1" dirty="0" smtClean="0"/>
          </a:p>
        </p:txBody>
      </p:sp>
      <p:sp>
        <p:nvSpPr>
          <p:cNvPr id="20" name="圆角矩形 19"/>
          <p:cNvSpPr/>
          <p:nvPr/>
        </p:nvSpPr>
        <p:spPr>
          <a:xfrm>
            <a:off x="1828802" y="5812996"/>
            <a:ext cx="2724538"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89" name="Picture 5"/>
          <p:cNvPicPr>
            <a:picLocks noChangeAspect="1" noChangeArrowheads="1"/>
          </p:cNvPicPr>
          <p:nvPr/>
        </p:nvPicPr>
        <p:blipFill>
          <a:blip r:embed="rId2" cstate="print"/>
          <a:srcRect/>
          <a:stretch>
            <a:fillRect/>
          </a:stretch>
        </p:blipFill>
        <p:spPr bwMode="auto">
          <a:xfrm>
            <a:off x="531845" y="1071815"/>
            <a:ext cx="10314992" cy="5226347"/>
          </a:xfrm>
          <a:prstGeom prst="rect">
            <a:avLst/>
          </a:prstGeom>
          <a:noFill/>
          <a:ln w="9525">
            <a:noFill/>
            <a:miter lim="800000"/>
            <a:headEnd/>
            <a:tailEnd/>
          </a:ln>
        </p:spPr>
      </p:pic>
      <p:sp>
        <p:nvSpPr>
          <p:cNvPr id="15" name="TextBox 14"/>
          <p:cNvSpPr txBox="1"/>
          <p:nvPr/>
        </p:nvSpPr>
        <p:spPr>
          <a:xfrm>
            <a:off x="6634065" y="2015438"/>
            <a:ext cx="2852063" cy="369332"/>
          </a:xfrm>
          <a:prstGeom prst="rect">
            <a:avLst/>
          </a:prstGeom>
          <a:noFill/>
        </p:spPr>
        <p:txBody>
          <a:bodyPr wrap="none" rtlCol="0">
            <a:spAutoFit/>
          </a:bodyPr>
          <a:lstStyle/>
          <a:p>
            <a:pPr marL="342900" indent="-342900"/>
            <a:r>
              <a:rPr lang="en-US" altLang="zh-CN" b="1" dirty="0" smtClean="0">
                <a:solidFill>
                  <a:srgbClr val="FF0000"/>
                </a:solidFill>
              </a:rPr>
              <a:t>7</a:t>
            </a:r>
            <a:r>
              <a:rPr lang="zh-CN" altLang="en-US" b="1" dirty="0" smtClean="0">
                <a:solidFill>
                  <a:srgbClr val="FF0000"/>
                </a:solidFill>
              </a:rPr>
              <a:t>）填写“变动后的内容”</a:t>
            </a:r>
            <a:endParaRPr lang="zh-CN" altLang="en-US" b="1" dirty="0">
              <a:solidFill>
                <a:srgbClr val="FF0000"/>
              </a:solidFill>
            </a:endParaRPr>
          </a:p>
        </p:txBody>
      </p:sp>
      <p:sp>
        <p:nvSpPr>
          <p:cNvPr id="9" name="圆角矩形 8"/>
          <p:cNvSpPr/>
          <p:nvPr/>
        </p:nvSpPr>
        <p:spPr>
          <a:xfrm>
            <a:off x="587829" y="2080725"/>
            <a:ext cx="2957803" cy="13809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3648269" y="2286000"/>
            <a:ext cx="2939143" cy="1772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4738" y="2780548"/>
            <a:ext cx="2621230" cy="369332"/>
          </a:xfrm>
          <a:prstGeom prst="rect">
            <a:avLst/>
          </a:prstGeom>
          <a:noFill/>
        </p:spPr>
        <p:txBody>
          <a:bodyPr wrap="none" rtlCol="0">
            <a:spAutoFit/>
          </a:bodyPr>
          <a:lstStyle/>
          <a:p>
            <a:pPr marL="342900" indent="-342900"/>
            <a:r>
              <a:rPr lang="en-US" altLang="zh-CN" b="1" dirty="0" smtClean="0">
                <a:solidFill>
                  <a:srgbClr val="FF0000"/>
                </a:solidFill>
              </a:rPr>
              <a:t>8</a:t>
            </a:r>
            <a:r>
              <a:rPr lang="zh-CN" altLang="en-US" b="1" dirty="0" smtClean="0">
                <a:solidFill>
                  <a:srgbClr val="FF0000"/>
                </a:solidFill>
              </a:rPr>
              <a:t>）上传审批后的调拨单</a:t>
            </a:r>
            <a:endParaRPr lang="zh-CN" altLang="en-US" b="1" dirty="0">
              <a:solidFill>
                <a:srgbClr val="FF0000"/>
              </a:solidFill>
            </a:endParaRPr>
          </a:p>
        </p:txBody>
      </p:sp>
      <p:cxnSp>
        <p:nvCxnSpPr>
          <p:cNvPr id="23" name="直接箭头连接符 22"/>
          <p:cNvCxnSpPr/>
          <p:nvPr/>
        </p:nvCxnSpPr>
        <p:spPr>
          <a:xfrm flipH="1">
            <a:off x="5868955" y="3097763"/>
            <a:ext cx="774441" cy="5971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025951" y="3191069"/>
            <a:ext cx="3116425" cy="1875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3352" y="5019922"/>
            <a:ext cx="3082895" cy="369332"/>
          </a:xfrm>
          <a:prstGeom prst="rect">
            <a:avLst/>
          </a:prstGeom>
          <a:noFill/>
        </p:spPr>
        <p:txBody>
          <a:bodyPr wrap="none" rtlCol="0">
            <a:spAutoFit/>
          </a:bodyPr>
          <a:lstStyle/>
          <a:p>
            <a:pPr marL="342900" indent="-342900"/>
            <a:r>
              <a:rPr lang="en-US" altLang="zh-CN" b="1" dirty="0" smtClean="0">
                <a:solidFill>
                  <a:srgbClr val="FF0000"/>
                </a:solidFill>
              </a:rPr>
              <a:t>9</a:t>
            </a:r>
            <a:r>
              <a:rPr lang="zh-CN" altLang="en-US" b="1" dirty="0" smtClean="0">
                <a:solidFill>
                  <a:srgbClr val="FF0000"/>
                </a:solidFill>
              </a:rPr>
              <a:t>）“保存”“提交”变动单</a:t>
            </a:r>
            <a:endParaRPr lang="zh-CN" altLang="en-US" b="1" dirty="0">
              <a:solidFill>
                <a:srgbClr val="FF0000"/>
              </a:solidFill>
            </a:endParaRPr>
          </a:p>
        </p:txBody>
      </p:sp>
      <p:cxnSp>
        <p:nvCxnSpPr>
          <p:cNvPr id="30" name="直接箭头连接符 29"/>
          <p:cNvCxnSpPr/>
          <p:nvPr/>
        </p:nvCxnSpPr>
        <p:spPr>
          <a:xfrm flipV="1">
            <a:off x="8108302" y="1558212"/>
            <a:ext cx="1324947" cy="3359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ppt_x</p:attrName>
                                        </p:attrNameLst>
                                      </p:cBhvr>
                                      <p:tavLst>
                                        <p:tav tm="0">
                                          <p:val>
                                            <p:strVal val="#ppt_x"/>
                                          </p:val>
                                        </p:tav>
                                        <p:tav tm="100000">
                                          <p:val>
                                            <p:strVal val="#ppt_x"/>
                                          </p:val>
                                        </p:tav>
                                      </p:tavLst>
                                    </p:anim>
                                    <p:anim calcmode="lin" valueType="num">
                                      <p:cBhvr>
                                        <p:cTn id="46" dur="500" fill="hold"/>
                                        <p:tgtEl>
                                          <p:spTgt spid="30"/>
                                        </p:tgtEl>
                                        <p:attrNameLst>
                                          <p:attrName>ppt_y</p:attrName>
                                        </p:attrNameLst>
                                      </p:cBhvr>
                                      <p:tavLst>
                                        <p:tav tm="0">
                                          <p:val>
                                            <p:strVal val="#ppt_y+#ppt_h/2"/>
                                          </p:val>
                                        </p:tav>
                                        <p:tav tm="100000">
                                          <p:val>
                                            <p:strVal val="#ppt_y"/>
                                          </p:val>
                                        </p:tav>
                                      </p:tavLst>
                                    </p:anim>
                                    <p:anim calcmode="lin" valueType="num">
                                      <p:cBhvr>
                                        <p:cTn id="47" dur="500" fill="hold"/>
                                        <p:tgtEl>
                                          <p:spTgt spid="30"/>
                                        </p:tgtEl>
                                        <p:attrNameLst>
                                          <p:attrName>ppt_w</p:attrName>
                                        </p:attrNameLst>
                                      </p:cBhvr>
                                      <p:tavLst>
                                        <p:tav tm="0">
                                          <p:val>
                                            <p:strVal val="#ppt_w"/>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、固定资产管理：报废</a:t>
            </a:r>
            <a:endParaRPr lang="zh-CN" altLang="zh-CN" sz="1600" b="1" dirty="0" smtClean="0"/>
          </a:p>
        </p:txBody>
      </p:sp>
      <p:sp>
        <p:nvSpPr>
          <p:cNvPr id="22" name="右箭头标注 21"/>
          <p:cNvSpPr/>
          <p:nvPr/>
        </p:nvSpPr>
        <p:spPr>
          <a:xfrm>
            <a:off x="541179" y="1380931"/>
            <a:ext cx="3051110" cy="1222310"/>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p>
          <a:p>
            <a:pPr algn="ctr"/>
            <a:r>
              <a:rPr lang="zh-CN" altLang="en-US" dirty="0" smtClean="0"/>
              <a:t>完成报废单</a:t>
            </a:r>
            <a:endParaRPr lang="en-US" altLang="zh-CN" dirty="0" smtClean="0"/>
          </a:p>
          <a:p>
            <a:pPr algn="ctr"/>
            <a:r>
              <a:rPr lang="zh-CN" altLang="en-US" dirty="0" smtClean="0"/>
              <a:t>审批</a:t>
            </a:r>
            <a:endParaRPr lang="zh-CN" altLang="en-US" dirty="0"/>
          </a:p>
        </p:txBody>
      </p:sp>
      <p:sp>
        <p:nvSpPr>
          <p:cNvPr id="23" name="右箭头标注 22"/>
          <p:cNvSpPr/>
          <p:nvPr/>
        </p:nvSpPr>
        <p:spPr>
          <a:xfrm>
            <a:off x="3834884" y="1371600"/>
            <a:ext cx="3312365" cy="122231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p>
          <a:p>
            <a:pPr algn="ctr"/>
            <a:r>
              <a:rPr lang="zh-CN" altLang="en-US" dirty="0" smtClean="0"/>
              <a:t>系统中提交</a:t>
            </a:r>
            <a:endParaRPr lang="en-US" altLang="zh-CN" dirty="0" smtClean="0"/>
          </a:p>
          <a:p>
            <a:pPr algn="ctr"/>
            <a:r>
              <a:rPr lang="zh-CN" altLang="en-US" dirty="0" smtClean="0"/>
              <a:t>“报废申请”</a:t>
            </a:r>
            <a:endParaRPr lang="zh-CN" altLang="en-US" dirty="0"/>
          </a:p>
        </p:txBody>
      </p:sp>
      <p:sp>
        <p:nvSpPr>
          <p:cNvPr id="24" name="右箭头标注 23"/>
          <p:cNvSpPr/>
          <p:nvPr/>
        </p:nvSpPr>
        <p:spPr>
          <a:xfrm>
            <a:off x="7361855" y="1371600"/>
            <a:ext cx="3312365" cy="1222310"/>
          </a:xfrm>
          <a:prstGeom prs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p>
          <a:p>
            <a:pPr algn="ctr"/>
            <a:r>
              <a:rPr lang="zh-CN" altLang="en-US" dirty="0" smtClean="0"/>
              <a:t>移交报废资产</a:t>
            </a:r>
            <a:endParaRPr lang="zh-CN" altLang="en-US" dirty="0"/>
          </a:p>
        </p:txBody>
      </p:sp>
      <p:pic>
        <p:nvPicPr>
          <p:cNvPr id="18434" name="Picture 2"/>
          <p:cNvPicPr>
            <a:picLocks noChangeAspect="1" noChangeArrowheads="1"/>
          </p:cNvPicPr>
          <p:nvPr/>
        </p:nvPicPr>
        <p:blipFill>
          <a:blip r:embed="rId2" cstate="print"/>
          <a:srcRect/>
          <a:stretch>
            <a:fillRect/>
          </a:stretch>
        </p:blipFill>
        <p:spPr bwMode="auto">
          <a:xfrm>
            <a:off x="2727636" y="2696548"/>
            <a:ext cx="5786157" cy="4004388"/>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88835" y="2853976"/>
            <a:ext cx="12056510" cy="2930130"/>
          </a:xfrm>
          <a:prstGeom prst="rect">
            <a:avLst/>
          </a:prstGeom>
          <a:noFill/>
          <a:ln w="9525">
            <a:noFill/>
            <a:miter lim="800000"/>
            <a:headEnd/>
            <a:tailEnd/>
          </a:ln>
        </p:spPr>
      </p:pic>
      <p:sp>
        <p:nvSpPr>
          <p:cNvPr id="15" name="TextBox 14"/>
          <p:cNvSpPr txBox="1"/>
          <p:nvPr/>
        </p:nvSpPr>
        <p:spPr>
          <a:xfrm>
            <a:off x="5458410" y="3368430"/>
            <a:ext cx="2390398" cy="369332"/>
          </a:xfrm>
          <a:prstGeom prst="rect">
            <a:avLst/>
          </a:prstGeom>
          <a:noFill/>
        </p:spPr>
        <p:txBody>
          <a:bodyPr wrap="none" rtlCol="0">
            <a:spAutoFit/>
          </a:bodyPr>
          <a:lstStyle/>
          <a:p>
            <a:pPr marL="342900" indent="-342900"/>
            <a:r>
              <a:rPr lang="en-US" altLang="zh-CN" b="1" dirty="0" smtClean="0">
                <a:solidFill>
                  <a:srgbClr val="FF0000"/>
                </a:solidFill>
              </a:rPr>
              <a:t>1</a:t>
            </a:r>
            <a:r>
              <a:rPr lang="zh-CN" altLang="en-US" b="1" dirty="0" smtClean="0">
                <a:solidFill>
                  <a:srgbClr val="FF0000"/>
                </a:solidFill>
              </a:rPr>
              <a:t>）选择资产报废功能</a:t>
            </a:r>
            <a:endParaRPr lang="zh-CN" altLang="en-US" b="1" dirty="0">
              <a:solidFill>
                <a:srgbClr val="FF0000"/>
              </a:solidFill>
            </a:endParaRPr>
          </a:p>
        </p:txBody>
      </p:sp>
      <p:sp>
        <p:nvSpPr>
          <p:cNvPr id="12" name="圆角矩形 11"/>
          <p:cNvSpPr/>
          <p:nvPr/>
        </p:nvSpPr>
        <p:spPr>
          <a:xfrm>
            <a:off x="2733868" y="2864499"/>
            <a:ext cx="942393" cy="4106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05272" y="4404050"/>
            <a:ext cx="1632859" cy="69046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449076" y="3993581"/>
            <a:ext cx="2621230" cy="369332"/>
          </a:xfrm>
          <a:prstGeom prst="rect">
            <a:avLst/>
          </a:prstGeom>
          <a:noFill/>
        </p:spPr>
        <p:txBody>
          <a:bodyPr wrap="none" rtlCol="0">
            <a:spAutoFit/>
          </a:bodyPr>
          <a:lstStyle/>
          <a:p>
            <a:pPr marL="342900" indent="-342900"/>
            <a:r>
              <a:rPr lang="en-US" altLang="zh-CN" b="1" dirty="0" smtClean="0">
                <a:solidFill>
                  <a:srgbClr val="FF0000"/>
                </a:solidFill>
              </a:rPr>
              <a:t>2</a:t>
            </a:r>
            <a:r>
              <a:rPr lang="zh-CN" altLang="en-US" b="1" dirty="0" smtClean="0">
                <a:solidFill>
                  <a:srgbClr val="FF0000"/>
                </a:solidFill>
              </a:rPr>
              <a:t>）选择报废资产单位库</a:t>
            </a:r>
            <a:endParaRPr lang="zh-CN" altLang="en-US" b="1" dirty="0">
              <a:solidFill>
                <a:srgbClr val="FF0000"/>
              </a:solidFill>
            </a:endParaRPr>
          </a:p>
        </p:txBody>
      </p:sp>
      <p:sp>
        <p:nvSpPr>
          <p:cNvPr id="21" name="TextBox 20"/>
          <p:cNvSpPr txBox="1"/>
          <p:nvPr/>
        </p:nvSpPr>
        <p:spPr>
          <a:xfrm>
            <a:off x="5458408" y="4777353"/>
            <a:ext cx="2159566" cy="369332"/>
          </a:xfrm>
          <a:prstGeom prst="rect">
            <a:avLst/>
          </a:prstGeom>
          <a:noFill/>
        </p:spPr>
        <p:txBody>
          <a:bodyPr wrap="none" rtlCol="0">
            <a:spAutoFit/>
          </a:bodyPr>
          <a:lstStyle/>
          <a:p>
            <a:pPr marL="342900" indent="-342900"/>
            <a:r>
              <a:rPr lang="en-US" altLang="zh-CN" b="1" dirty="0" smtClean="0">
                <a:solidFill>
                  <a:srgbClr val="FF0000"/>
                </a:solidFill>
              </a:rPr>
              <a:t>3</a:t>
            </a:r>
            <a:r>
              <a:rPr lang="zh-CN" altLang="en-US" b="1" dirty="0" smtClean="0">
                <a:solidFill>
                  <a:srgbClr val="FF0000"/>
                </a:solidFill>
              </a:rPr>
              <a:t>）选择增加报废单</a:t>
            </a:r>
            <a:endParaRPr lang="zh-CN" altLang="en-US" b="1" dirty="0">
              <a:solidFill>
                <a:srgbClr val="FF0000"/>
              </a:solidFill>
            </a:endParaRPr>
          </a:p>
        </p:txBody>
      </p:sp>
      <p:sp>
        <p:nvSpPr>
          <p:cNvPr id="26" name="圆角矩形 25"/>
          <p:cNvSpPr/>
          <p:nvPr/>
        </p:nvSpPr>
        <p:spPr>
          <a:xfrm>
            <a:off x="2183362" y="4730620"/>
            <a:ext cx="1604867" cy="2705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9227976" y="3816222"/>
            <a:ext cx="606489" cy="41062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stCxn id="21" idx="3"/>
          </p:cNvCxnSpPr>
          <p:nvPr/>
        </p:nvCxnSpPr>
        <p:spPr>
          <a:xfrm flipV="1">
            <a:off x="7617974" y="4086808"/>
            <a:ext cx="1582010" cy="8752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云形标注 29"/>
          <p:cNvSpPr/>
          <p:nvPr/>
        </p:nvSpPr>
        <p:spPr>
          <a:xfrm>
            <a:off x="3760237" y="242596"/>
            <a:ext cx="5169159" cy="811763"/>
          </a:xfrm>
          <a:prstGeom prst="cloudCallout">
            <a:avLst>
              <a:gd name="adj1" fmla="val -26267"/>
              <a:gd name="adj2" fmla="val 88937"/>
            </a:avLst>
          </a:prstGeom>
          <a:solidFill>
            <a:srgbClr val="2261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未导入系统的资产，报废单审批后，无需在系统中提交</a:t>
            </a:r>
            <a:endParaRPr lang="zh-CN" altLang="en-US" dirty="0"/>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ppt_w/2"/>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ppt_w/2"/>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4"/>
                                        </p:tgtEl>
                                        <p:attrNameLst>
                                          <p:attrName>style.visibility</p:attrName>
                                        </p:attrNameLst>
                                      </p:cBhvr>
                                      <p:to>
                                        <p:strVal val="visible"/>
                                      </p:to>
                                    </p:set>
                                    <p:anim calcmode="lin" valueType="num">
                                      <p:cBhvr additive="base">
                                        <p:cTn id="37" dur="500" fill="hold"/>
                                        <p:tgtEl>
                                          <p:spTgt spid="18434"/>
                                        </p:tgtEl>
                                        <p:attrNameLst>
                                          <p:attrName>ppt_x</p:attrName>
                                        </p:attrNameLst>
                                      </p:cBhvr>
                                      <p:tavLst>
                                        <p:tav tm="0">
                                          <p:val>
                                            <p:strVal val="#ppt_x"/>
                                          </p:val>
                                        </p:tav>
                                        <p:tav tm="100000">
                                          <p:val>
                                            <p:strVal val="#ppt_x"/>
                                          </p:val>
                                        </p:tav>
                                      </p:tavLst>
                                    </p:anim>
                                    <p:anim calcmode="lin" valueType="num">
                                      <p:cBhvr additive="base">
                                        <p:cTn id="3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434"/>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ppt_x</p:attrName>
                                        </p:attrNameLst>
                                      </p:cBhvr>
                                      <p:tavLst>
                                        <p:tav tm="0">
                                          <p:val>
                                            <p:strVal val="#ppt_x"/>
                                          </p:val>
                                        </p:tav>
                                        <p:tav tm="100000">
                                          <p:val>
                                            <p:strVal val="#ppt_x"/>
                                          </p:val>
                                        </p:tav>
                                      </p:tavLst>
                                    </p:anim>
                                    <p:anim calcmode="lin" valueType="num">
                                      <p:cBhvr>
                                        <p:cTn id="86" dur="500" fill="hold"/>
                                        <p:tgtEl>
                                          <p:spTgt spid="29"/>
                                        </p:tgtEl>
                                        <p:attrNameLst>
                                          <p:attrName>ppt_y</p:attrName>
                                        </p:attrNameLst>
                                      </p:cBhvr>
                                      <p:tavLst>
                                        <p:tav tm="0">
                                          <p:val>
                                            <p:strVal val="#ppt_y+#ppt_h/2"/>
                                          </p:val>
                                        </p:tav>
                                        <p:tav tm="100000">
                                          <p:val>
                                            <p:strVal val="#ppt_y"/>
                                          </p:val>
                                        </p:tav>
                                      </p:tavLst>
                                    </p:anim>
                                    <p:anim calcmode="lin" valueType="num">
                                      <p:cBhvr>
                                        <p:cTn id="87" dur="500" fill="hold"/>
                                        <p:tgtEl>
                                          <p:spTgt spid="29"/>
                                        </p:tgtEl>
                                        <p:attrNameLst>
                                          <p:attrName>ppt_w</p:attrName>
                                        </p:attrNameLst>
                                      </p:cBhvr>
                                      <p:tavLst>
                                        <p:tav tm="0">
                                          <p:val>
                                            <p:strVal val="#ppt_w"/>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5" grpId="0"/>
      <p:bldP spid="12" grpId="0" animBg="1"/>
      <p:bldP spid="19" grpId="0" animBg="1"/>
      <p:bldP spid="17" grpId="0"/>
      <p:bldP spid="21" grpId="0"/>
      <p:bldP spid="26" grpId="0" animBg="1"/>
      <p:bldP spid="27"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、固定资产管理：报废</a:t>
            </a:r>
            <a:endParaRPr lang="zh-CN" altLang="zh-CN" sz="1600" b="1" dirty="0" smtClean="0"/>
          </a:p>
        </p:txBody>
      </p:sp>
      <p:sp>
        <p:nvSpPr>
          <p:cNvPr id="20" name="圆角矩形 19"/>
          <p:cNvSpPr/>
          <p:nvPr/>
        </p:nvSpPr>
        <p:spPr>
          <a:xfrm>
            <a:off x="1679513" y="8808125"/>
            <a:ext cx="2724538"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634063" y="8015051"/>
            <a:ext cx="3082895" cy="369332"/>
          </a:xfrm>
          <a:prstGeom prst="rect">
            <a:avLst/>
          </a:prstGeom>
          <a:noFill/>
        </p:spPr>
        <p:txBody>
          <a:bodyPr wrap="none" rtlCol="0">
            <a:spAutoFit/>
          </a:bodyPr>
          <a:lstStyle/>
          <a:p>
            <a:pPr marL="342900" indent="-342900"/>
            <a:r>
              <a:rPr lang="en-US" altLang="zh-CN" b="1" dirty="0" smtClean="0">
                <a:solidFill>
                  <a:srgbClr val="FF0000"/>
                </a:solidFill>
              </a:rPr>
              <a:t>9</a:t>
            </a:r>
            <a:r>
              <a:rPr lang="zh-CN" altLang="en-US" b="1" dirty="0" smtClean="0">
                <a:solidFill>
                  <a:srgbClr val="FF0000"/>
                </a:solidFill>
              </a:rPr>
              <a:t>）“保存”“提交”变动单</a:t>
            </a:r>
            <a:endParaRPr lang="zh-CN" altLang="en-US" b="1" dirty="0">
              <a:solidFill>
                <a:srgbClr val="FF0000"/>
              </a:solidFill>
            </a:endParaRPr>
          </a:p>
        </p:txBody>
      </p:sp>
      <p:cxnSp>
        <p:nvCxnSpPr>
          <p:cNvPr id="18" name="直接箭头连接符 17"/>
          <p:cNvCxnSpPr/>
          <p:nvPr/>
        </p:nvCxnSpPr>
        <p:spPr>
          <a:xfrm flipH="1">
            <a:off x="3536302" y="5878289"/>
            <a:ext cx="2939143" cy="1772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411" name="Picture 3"/>
          <p:cNvPicPr>
            <a:picLocks noChangeAspect="1" noChangeArrowheads="1"/>
          </p:cNvPicPr>
          <p:nvPr/>
        </p:nvPicPr>
        <p:blipFill>
          <a:blip r:embed="rId2" cstate="print"/>
          <a:srcRect/>
          <a:stretch>
            <a:fillRect/>
          </a:stretch>
        </p:blipFill>
        <p:spPr bwMode="auto">
          <a:xfrm>
            <a:off x="858417" y="1133975"/>
            <a:ext cx="9288429" cy="5028118"/>
          </a:xfrm>
          <a:prstGeom prst="rect">
            <a:avLst/>
          </a:prstGeom>
          <a:noFill/>
          <a:ln w="9525">
            <a:noFill/>
            <a:miter lim="800000"/>
            <a:headEnd/>
            <a:tailEnd/>
          </a:ln>
        </p:spPr>
      </p:pic>
      <p:sp>
        <p:nvSpPr>
          <p:cNvPr id="16" name="TextBox 15"/>
          <p:cNvSpPr txBox="1"/>
          <p:nvPr/>
        </p:nvSpPr>
        <p:spPr>
          <a:xfrm>
            <a:off x="6475443" y="1856818"/>
            <a:ext cx="2390398" cy="369332"/>
          </a:xfrm>
          <a:prstGeom prst="rect">
            <a:avLst/>
          </a:prstGeom>
          <a:noFill/>
        </p:spPr>
        <p:txBody>
          <a:bodyPr wrap="none" rtlCol="0">
            <a:spAutoFit/>
          </a:bodyPr>
          <a:lstStyle/>
          <a:p>
            <a:pPr marL="342900" indent="-342900"/>
            <a:r>
              <a:rPr lang="en-US" altLang="zh-CN" b="1" dirty="0" smtClean="0">
                <a:solidFill>
                  <a:srgbClr val="FF0000"/>
                </a:solidFill>
              </a:rPr>
              <a:t>4</a:t>
            </a:r>
            <a:r>
              <a:rPr lang="zh-CN" altLang="en-US" b="1" dirty="0" smtClean="0">
                <a:solidFill>
                  <a:srgbClr val="FF0000"/>
                </a:solidFill>
              </a:rPr>
              <a:t>）选择“归口人员”</a:t>
            </a:r>
            <a:endParaRPr lang="zh-CN" altLang="en-US" b="1" dirty="0">
              <a:solidFill>
                <a:srgbClr val="FF0000"/>
              </a:solidFill>
            </a:endParaRPr>
          </a:p>
        </p:txBody>
      </p:sp>
      <p:sp>
        <p:nvSpPr>
          <p:cNvPr id="19" name="TextBox 18"/>
          <p:cNvSpPr txBox="1"/>
          <p:nvPr/>
        </p:nvSpPr>
        <p:spPr>
          <a:xfrm>
            <a:off x="6438123" y="2453978"/>
            <a:ext cx="2621230" cy="369332"/>
          </a:xfrm>
          <a:prstGeom prst="rect">
            <a:avLst/>
          </a:prstGeom>
          <a:noFill/>
        </p:spPr>
        <p:txBody>
          <a:bodyPr wrap="none" rtlCol="0">
            <a:spAutoFit/>
          </a:bodyPr>
          <a:lstStyle/>
          <a:p>
            <a:pPr marL="342900" indent="-342900"/>
            <a:r>
              <a:rPr lang="en-US" altLang="zh-CN" b="1" dirty="0" smtClean="0">
                <a:solidFill>
                  <a:srgbClr val="FF0000"/>
                </a:solidFill>
              </a:rPr>
              <a:t>5</a:t>
            </a:r>
            <a:r>
              <a:rPr lang="zh-CN" altLang="en-US" b="1" dirty="0" smtClean="0">
                <a:solidFill>
                  <a:srgbClr val="FF0000"/>
                </a:solidFill>
              </a:rPr>
              <a:t>）选择需要报废的资产</a:t>
            </a:r>
            <a:endParaRPr lang="zh-CN" altLang="en-US" b="1" dirty="0">
              <a:solidFill>
                <a:srgbClr val="FF0000"/>
              </a:solidFill>
            </a:endParaRPr>
          </a:p>
        </p:txBody>
      </p:sp>
      <p:sp>
        <p:nvSpPr>
          <p:cNvPr id="22" name="TextBox 21"/>
          <p:cNvSpPr txBox="1"/>
          <p:nvPr/>
        </p:nvSpPr>
        <p:spPr>
          <a:xfrm>
            <a:off x="6466106" y="3125781"/>
            <a:ext cx="2159566" cy="369332"/>
          </a:xfrm>
          <a:prstGeom prst="rect">
            <a:avLst/>
          </a:prstGeom>
          <a:noFill/>
        </p:spPr>
        <p:txBody>
          <a:bodyPr wrap="none" rtlCol="0">
            <a:spAutoFit/>
          </a:bodyPr>
          <a:lstStyle/>
          <a:p>
            <a:pPr marL="342900" indent="-342900"/>
            <a:r>
              <a:rPr lang="en-US" altLang="zh-CN" b="1" dirty="0" smtClean="0">
                <a:solidFill>
                  <a:srgbClr val="FF0000"/>
                </a:solidFill>
              </a:rPr>
              <a:t>6</a:t>
            </a:r>
            <a:r>
              <a:rPr lang="zh-CN" altLang="en-US" b="1" dirty="0" smtClean="0">
                <a:solidFill>
                  <a:srgbClr val="FF0000"/>
                </a:solidFill>
              </a:rPr>
              <a:t>）点击生产报废单</a:t>
            </a:r>
            <a:endParaRPr lang="zh-CN" altLang="en-US" b="1" dirty="0">
              <a:solidFill>
                <a:srgbClr val="FF0000"/>
              </a:solidFill>
            </a:endParaRPr>
          </a:p>
        </p:txBody>
      </p:sp>
      <p:sp>
        <p:nvSpPr>
          <p:cNvPr id="9" name="圆角矩形 8"/>
          <p:cNvSpPr/>
          <p:nvPr/>
        </p:nvSpPr>
        <p:spPr>
          <a:xfrm>
            <a:off x="3051111" y="1679509"/>
            <a:ext cx="2659224" cy="2985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746448" y="2444620"/>
            <a:ext cx="522515" cy="3918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a:stCxn id="19" idx="1"/>
            <a:endCxn id="24" idx="3"/>
          </p:cNvCxnSpPr>
          <p:nvPr/>
        </p:nvCxnSpPr>
        <p:spPr>
          <a:xfrm flipH="1">
            <a:off x="1268963" y="2638644"/>
            <a:ext cx="5169160" cy="19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9657182" y="5486400"/>
            <a:ext cx="522515" cy="44786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a:off x="7408506" y="3526971"/>
            <a:ext cx="2239347" cy="19034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412" name="Picture 4"/>
          <p:cNvPicPr>
            <a:picLocks noChangeAspect="1" noChangeArrowheads="1"/>
          </p:cNvPicPr>
          <p:nvPr/>
        </p:nvPicPr>
        <p:blipFill>
          <a:blip r:embed="rId3" cstate="print"/>
          <a:srcRect/>
          <a:stretch>
            <a:fillRect/>
          </a:stretch>
        </p:blipFill>
        <p:spPr bwMode="auto">
          <a:xfrm>
            <a:off x="1231641" y="3208998"/>
            <a:ext cx="4838409" cy="3088485"/>
          </a:xfrm>
          <a:prstGeom prst="rect">
            <a:avLst/>
          </a:prstGeom>
          <a:noFill/>
          <a:ln w="9525">
            <a:noFill/>
            <a:miter lim="800000"/>
            <a:headEnd/>
            <a:tailEnd/>
          </a:ln>
        </p:spPr>
      </p:pic>
      <p:cxnSp>
        <p:nvCxnSpPr>
          <p:cNvPr id="34" name="直接箭头连接符 33"/>
          <p:cNvCxnSpPr/>
          <p:nvPr/>
        </p:nvCxnSpPr>
        <p:spPr>
          <a:xfrm flipH="1" flipV="1">
            <a:off x="5281127" y="3713584"/>
            <a:ext cx="4254759" cy="20900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469362" y="3415004"/>
            <a:ext cx="1063691" cy="2892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ppt_x+#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strVal val="#ppt_h"/>
                                          </p:val>
                                        </p:tav>
                                        <p:tav tm="100000">
                                          <p:val>
                                            <p:strVal val="#ppt_h"/>
                                          </p:val>
                                        </p:tav>
                                      </p:tavLst>
                                    </p:anim>
                                  </p:childTnLst>
                                </p:cTn>
                              </p:par>
                              <p:par>
                                <p:cTn id="23" presetID="17" presetClass="entr" presetSubtype="2"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ppt_w/2"/>
                                          </p:val>
                                        </p:tav>
                                        <p:tav tm="100000">
                                          <p:val>
                                            <p:strVal val="#ppt_x"/>
                                          </p:val>
                                        </p:tav>
                                      </p:tavLst>
                                    </p:anim>
                                    <p:anim calcmode="lin" valueType="num">
                                      <p:cBhvr>
                                        <p:cTn id="26" dur="500" fill="hold"/>
                                        <p:tgtEl>
                                          <p:spTgt spid="24"/>
                                        </p:tgtEl>
                                        <p:attrNameLst>
                                          <p:attrName>ppt_y</p:attrName>
                                        </p:attrNameLst>
                                      </p:cBhvr>
                                      <p:tavLst>
                                        <p:tav tm="0">
                                          <p:val>
                                            <p:strVal val="#ppt_y"/>
                                          </p:val>
                                        </p:tav>
                                        <p:tav tm="100000">
                                          <p:val>
                                            <p:strVal val="#ppt_y"/>
                                          </p:val>
                                        </p:tav>
                                      </p:tavLst>
                                    </p:anim>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ppt_h/2"/>
                                          </p:val>
                                        </p:tav>
                                        <p:tav tm="100000">
                                          <p:val>
                                            <p:strVal val="#ppt_y"/>
                                          </p:val>
                                        </p:tav>
                                      </p:tavLst>
                                    </p:anim>
                                    <p:anim calcmode="lin" valueType="num">
                                      <p:cBhvr>
                                        <p:cTn id="41" dur="500" fill="hold"/>
                                        <p:tgtEl>
                                          <p:spTgt spid="32"/>
                                        </p:tgtEl>
                                        <p:attrNameLst>
                                          <p:attrName>ppt_w</p:attrName>
                                        </p:attrNameLst>
                                      </p:cBhvr>
                                      <p:tavLst>
                                        <p:tav tm="0">
                                          <p:val>
                                            <p:strVal val="#ppt_w"/>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ppt_h/2"/>
                                          </p:val>
                                        </p:tav>
                                        <p:tav tm="100000">
                                          <p:val>
                                            <p:strVal val="#ppt_y"/>
                                          </p:val>
                                        </p:tav>
                                      </p:tavLst>
                                    </p:anim>
                                    <p:anim calcmode="lin" valueType="num">
                                      <p:cBhvr>
                                        <p:cTn id="47" dur="500" fill="hold"/>
                                        <p:tgtEl>
                                          <p:spTgt spid="29"/>
                                        </p:tgtEl>
                                        <p:attrNameLst>
                                          <p:attrName>ppt_w</p:attrName>
                                        </p:attrNameLst>
                                      </p:cBhvr>
                                      <p:tavLst>
                                        <p:tav tm="0">
                                          <p:val>
                                            <p:strVal val="#ppt_w"/>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ppt_h/2"/>
                                          </p:val>
                                        </p:tav>
                                        <p:tav tm="100000">
                                          <p:val>
                                            <p:strVal val="#ppt_y"/>
                                          </p:val>
                                        </p:tav>
                                      </p:tavLst>
                                    </p:anim>
                                    <p:anim calcmode="lin" valueType="num">
                                      <p:cBhvr>
                                        <p:cTn id="55" dur="500" fill="hold"/>
                                        <p:tgtEl>
                                          <p:spTgt spid="34"/>
                                        </p:tgtEl>
                                        <p:attrNameLst>
                                          <p:attrName>ppt_w</p:attrName>
                                        </p:attrNameLst>
                                      </p:cBhvr>
                                      <p:tavLst>
                                        <p:tav tm="0">
                                          <p:val>
                                            <p:strVal val="#ppt_w"/>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412"/>
                                        </p:tgtEl>
                                        <p:attrNameLst>
                                          <p:attrName>style.visibility</p:attrName>
                                        </p:attrNameLst>
                                      </p:cBhvr>
                                      <p:to>
                                        <p:strVal val="visible"/>
                                      </p:to>
                                    </p:set>
                                    <p:anim calcmode="lin" valueType="num">
                                      <p:cBhvr additive="base">
                                        <p:cTn id="61" dur="500" fill="hold"/>
                                        <p:tgtEl>
                                          <p:spTgt spid="17412"/>
                                        </p:tgtEl>
                                        <p:attrNameLst>
                                          <p:attrName>ppt_x</p:attrName>
                                        </p:attrNameLst>
                                      </p:cBhvr>
                                      <p:tavLst>
                                        <p:tav tm="0">
                                          <p:val>
                                            <p:strVal val="#ppt_x"/>
                                          </p:val>
                                        </p:tav>
                                        <p:tav tm="100000">
                                          <p:val>
                                            <p:strVal val="#ppt_x"/>
                                          </p:val>
                                        </p:tav>
                                      </p:tavLst>
                                    </p:anim>
                                    <p:anim calcmode="lin" valueType="num">
                                      <p:cBhvr additive="base">
                                        <p:cTn id="62"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heckerboard(across)">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9" grpId="0" animBg="1"/>
      <p:bldP spid="24" grpId="1" animBg="1"/>
      <p:bldP spid="29"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139959" y="1268491"/>
            <a:ext cx="10893105" cy="5085656"/>
          </a:xfrm>
          <a:prstGeom prst="rect">
            <a:avLst/>
          </a:prstGeom>
          <a:noFill/>
          <a:ln w="9525">
            <a:noFill/>
            <a:miter lim="800000"/>
            <a:headEnd/>
            <a:tailEnd/>
          </a:ln>
        </p:spPr>
      </p:pic>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3</a:t>
            </a:r>
            <a:r>
              <a:rPr lang="zh-CN" altLang="en-US" sz="1600" b="1" dirty="0" smtClean="0"/>
              <a:t>、固定资产管理：报废</a:t>
            </a:r>
            <a:endParaRPr lang="zh-CN" altLang="zh-CN" sz="1600" b="1" dirty="0" smtClean="0"/>
          </a:p>
        </p:txBody>
      </p:sp>
      <p:sp>
        <p:nvSpPr>
          <p:cNvPr id="20" name="圆角矩形 19"/>
          <p:cNvSpPr/>
          <p:nvPr/>
        </p:nvSpPr>
        <p:spPr>
          <a:xfrm>
            <a:off x="522517" y="4711983"/>
            <a:ext cx="2146038" cy="25192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634065" y="2015438"/>
            <a:ext cx="2852063" cy="369332"/>
          </a:xfrm>
          <a:prstGeom prst="rect">
            <a:avLst/>
          </a:prstGeom>
          <a:noFill/>
        </p:spPr>
        <p:txBody>
          <a:bodyPr wrap="none" rtlCol="0">
            <a:spAutoFit/>
          </a:bodyPr>
          <a:lstStyle/>
          <a:p>
            <a:pPr marL="342900" indent="-342900"/>
            <a:r>
              <a:rPr lang="en-US" altLang="zh-CN" b="1" dirty="0" smtClean="0">
                <a:solidFill>
                  <a:srgbClr val="FF0000"/>
                </a:solidFill>
              </a:rPr>
              <a:t>7</a:t>
            </a:r>
            <a:r>
              <a:rPr lang="zh-CN" altLang="en-US" b="1" dirty="0" smtClean="0">
                <a:solidFill>
                  <a:srgbClr val="FF0000"/>
                </a:solidFill>
              </a:rPr>
              <a:t>）填写“报废单的内容”</a:t>
            </a:r>
            <a:endParaRPr lang="zh-CN" altLang="en-US" b="1" dirty="0">
              <a:solidFill>
                <a:srgbClr val="FF0000"/>
              </a:solidFill>
            </a:endParaRPr>
          </a:p>
        </p:txBody>
      </p:sp>
      <p:sp>
        <p:nvSpPr>
          <p:cNvPr id="9" name="圆角矩形 8"/>
          <p:cNvSpPr/>
          <p:nvPr/>
        </p:nvSpPr>
        <p:spPr>
          <a:xfrm>
            <a:off x="587829" y="2080725"/>
            <a:ext cx="2957803" cy="13809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3648269" y="2286000"/>
            <a:ext cx="2939143" cy="1772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4738" y="2780548"/>
            <a:ext cx="2621230" cy="369332"/>
          </a:xfrm>
          <a:prstGeom prst="rect">
            <a:avLst/>
          </a:prstGeom>
          <a:noFill/>
        </p:spPr>
        <p:txBody>
          <a:bodyPr wrap="none" rtlCol="0">
            <a:spAutoFit/>
          </a:bodyPr>
          <a:lstStyle/>
          <a:p>
            <a:pPr marL="342900" indent="-342900"/>
            <a:r>
              <a:rPr lang="en-US" altLang="zh-CN" b="1" dirty="0" smtClean="0">
                <a:solidFill>
                  <a:srgbClr val="FF0000"/>
                </a:solidFill>
              </a:rPr>
              <a:t>8</a:t>
            </a:r>
            <a:r>
              <a:rPr lang="zh-CN" altLang="en-US" b="1" dirty="0" smtClean="0">
                <a:solidFill>
                  <a:srgbClr val="FF0000"/>
                </a:solidFill>
              </a:rPr>
              <a:t>）上传审批后的报废单</a:t>
            </a:r>
            <a:endParaRPr lang="zh-CN" altLang="en-US" b="1" dirty="0">
              <a:solidFill>
                <a:srgbClr val="FF0000"/>
              </a:solidFill>
            </a:endParaRPr>
          </a:p>
        </p:txBody>
      </p:sp>
      <p:cxnSp>
        <p:nvCxnSpPr>
          <p:cNvPr id="23" name="直接箭头连接符 22"/>
          <p:cNvCxnSpPr/>
          <p:nvPr/>
        </p:nvCxnSpPr>
        <p:spPr>
          <a:xfrm flipH="1">
            <a:off x="5868955" y="3097763"/>
            <a:ext cx="774441" cy="5971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025951" y="3191069"/>
            <a:ext cx="3116425" cy="18754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3352" y="5019922"/>
            <a:ext cx="3082895" cy="369332"/>
          </a:xfrm>
          <a:prstGeom prst="rect">
            <a:avLst/>
          </a:prstGeom>
          <a:noFill/>
        </p:spPr>
        <p:txBody>
          <a:bodyPr wrap="none" rtlCol="0">
            <a:spAutoFit/>
          </a:bodyPr>
          <a:lstStyle/>
          <a:p>
            <a:pPr marL="342900" indent="-342900"/>
            <a:r>
              <a:rPr lang="en-US" altLang="zh-CN" b="1" dirty="0" smtClean="0">
                <a:solidFill>
                  <a:srgbClr val="FF0000"/>
                </a:solidFill>
              </a:rPr>
              <a:t>9</a:t>
            </a:r>
            <a:r>
              <a:rPr lang="zh-CN" altLang="en-US" b="1" dirty="0" smtClean="0">
                <a:solidFill>
                  <a:srgbClr val="FF0000"/>
                </a:solidFill>
              </a:rPr>
              <a:t>）“保存”“提交”变动单</a:t>
            </a:r>
            <a:endParaRPr lang="zh-CN" altLang="en-US" b="1" dirty="0">
              <a:solidFill>
                <a:srgbClr val="FF0000"/>
              </a:solidFill>
            </a:endParaRPr>
          </a:p>
        </p:txBody>
      </p:sp>
      <p:cxnSp>
        <p:nvCxnSpPr>
          <p:cNvPr id="30" name="直接箭头连接符 29"/>
          <p:cNvCxnSpPr/>
          <p:nvPr/>
        </p:nvCxnSpPr>
        <p:spPr>
          <a:xfrm flipV="1">
            <a:off x="8108302" y="1558212"/>
            <a:ext cx="1324947" cy="3359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ppt_x</p:attrName>
                                        </p:attrNameLst>
                                      </p:cBhvr>
                                      <p:tavLst>
                                        <p:tav tm="0">
                                          <p:val>
                                            <p:strVal val="#ppt_x"/>
                                          </p:val>
                                        </p:tav>
                                        <p:tav tm="100000">
                                          <p:val>
                                            <p:strVal val="#ppt_x"/>
                                          </p:val>
                                        </p:tav>
                                      </p:tavLst>
                                    </p:anim>
                                    <p:anim calcmode="lin" valueType="num">
                                      <p:cBhvr>
                                        <p:cTn id="50" dur="500" fill="hold"/>
                                        <p:tgtEl>
                                          <p:spTgt spid="30"/>
                                        </p:tgtEl>
                                        <p:attrNameLst>
                                          <p:attrName>ppt_y</p:attrName>
                                        </p:attrNameLst>
                                      </p:cBhvr>
                                      <p:tavLst>
                                        <p:tav tm="0">
                                          <p:val>
                                            <p:strVal val="#ppt_y+#ppt_h/2"/>
                                          </p:val>
                                        </p:tav>
                                        <p:tav tm="100000">
                                          <p:val>
                                            <p:strVal val="#ppt_y"/>
                                          </p:val>
                                        </p:tav>
                                      </p:tavLst>
                                    </p:anim>
                                    <p:anim calcmode="lin" valueType="num">
                                      <p:cBhvr>
                                        <p:cTn id="51" dur="500" fill="hold"/>
                                        <p:tgtEl>
                                          <p:spTgt spid="30"/>
                                        </p:tgtEl>
                                        <p:attrNameLst>
                                          <p:attrName>ppt_w</p:attrName>
                                        </p:attrNameLst>
                                      </p:cBhvr>
                                      <p:tavLst>
                                        <p:tav tm="0">
                                          <p:val>
                                            <p:strVal val="#ppt_w"/>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9" grpId="0" animBg="1"/>
      <p:bldP spid="1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828472" y="2854118"/>
            <a:ext cx="4535055" cy="656792"/>
          </a:xfrm>
        </p:spPr>
        <p:txBody>
          <a:bodyPr>
            <a:normAutofit/>
          </a:bodyPr>
          <a:lstStyle/>
          <a:p>
            <a:pPr>
              <a:lnSpc>
                <a:spcPct val="120000"/>
              </a:lnSpc>
            </a:pPr>
            <a:r>
              <a:rPr lang="zh-CN" altLang="en-US" dirty="0" smtClean="0"/>
              <a:t>条码张贴要求</a:t>
            </a:r>
            <a:endParaRPr lang="en-US" altLang="zh-CN" dirty="0"/>
          </a:p>
        </p:txBody>
      </p:sp>
      <p:cxnSp>
        <p:nvCxnSpPr>
          <p:cNvPr id="44" name="直接连接符 43">
            <a:extLst>
              <a:ext uri="{FF2B5EF4-FFF2-40B4-BE49-F238E27FC236}">
                <a16:creationId xmlns:a16="http://schemas.microsoft.com/office/drawing/2014/main" xmlns="" id="{55200430-2ECD-48E4-86E8-F9AAAD8E1D02}"/>
              </a:ext>
            </a:extLst>
          </p:cNvPr>
          <p:cNvCxnSpPr/>
          <p:nvPr/>
        </p:nvCxnSpPr>
        <p:spPr>
          <a:xfrm>
            <a:off x="3527137" y="2854118"/>
            <a:ext cx="5137727" cy="0"/>
          </a:xfrm>
          <a:prstGeom prst="line">
            <a:avLst/>
          </a:prstGeom>
          <a:ln>
            <a:solidFill>
              <a:srgbClr val="D61E42"/>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04F69230-F3A6-4586-9371-A858F4763E9F}"/>
              </a:ext>
            </a:extLst>
          </p:cNvPr>
          <p:cNvSpPr txBox="1"/>
          <p:nvPr/>
        </p:nvSpPr>
        <p:spPr>
          <a:xfrm>
            <a:off x="5584241" y="1824632"/>
            <a:ext cx="1023516" cy="889909"/>
          </a:xfrm>
          <a:prstGeom prst="rect">
            <a:avLst/>
          </a:prstGeom>
          <a:noFill/>
          <a:ln w="117475">
            <a:noFill/>
          </a:ln>
        </p:spPr>
        <p:txBody>
          <a:bodyPr wrap="none" rtlCol="0">
            <a:prstTxWarp prst="textPlain">
              <a:avLst/>
            </a:prstTxWarp>
            <a:spAutoFit/>
          </a:bodyPr>
          <a:lstStyle/>
          <a:p>
            <a:r>
              <a:rPr lang="zh-CN" altLang="en-US" spc="100" dirty="0" smtClean="0">
                <a:solidFill>
                  <a:schemeClr val="accent1"/>
                </a:solidFill>
                <a:latin typeface="Impact" panose="020B0806030902050204" pitchFamily="34" charset="0"/>
                <a:cs typeface="Arial" panose="020B0604020202020204" pitchFamily="34" charset="0"/>
              </a:rPr>
              <a:t>补充说明</a:t>
            </a:r>
            <a:endParaRPr lang="zh-CN" altLang="en-US" spc="100" dirty="0">
              <a:solidFill>
                <a:schemeClr val="accent1"/>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xmlns="" val="2474268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0771" y="810655"/>
            <a:ext cx="4535055" cy="656792"/>
          </a:xfrm>
        </p:spPr>
        <p:txBody>
          <a:bodyPr>
            <a:normAutofit/>
          </a:bodyPr>
          <a:lstStyle/>
          <a:p>
            <a:pPr>
              <a:lnSpc>
                <a:spcPct val="120000"/>
              </a:lnSpc>
            </a:pPr>
            <a:r>
              <a:rPr lang="zh-CN" altLang="en-US" dirty="0" smtClean="0"/>
              <a:t>条码张贴要求</a:t>
            </a:r>
            <a:endParaRPr lang="en-US" altLang="zh-CN" dirty="0"/>
          </a:p>
        </p:txBody>
      </p:sp>
      <p:cxnSp>
        <p:nvCxnSpPr>
          <p:cNvPr id="44" name="直接连接符 43">
            <a:extLst>
              <a:ext uri="{FF2B5EF4-FFF2-40B4-BE49-F238E27FC236}">
                <a16:creationId xmlns:a16="http://schemas.microsoft.com/office/drawing/2014/main" xmlns="" id="{55200430-2ECD-48E4-86E8-F9AAAD8E1D02}"/>
              </a:ext>
            </a:extLst>
          </p:cNvPr>
          <p:cNvCxnSpPr/>
          <p:nvPr/>
        </p:nvCxnSpPr>
        <p:spPr>
          <a:xfrm>
            <a:off x="186758" y="1482459"/>
            <a:ext cx="5137727" cy="0"/>
          </a:xfrm>
          <a:prstGeom prst="line">
            <a:avLst/>
          </a:prstGeom>
          <a:ln>
            <a:solidFill>
              <a:srgbClr val="D61E42"/>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2" cstate="print"/>
          <a:srcRect/>
          <a:stretch>
            <a:fillRect/>
          </a:stretch>
        </p:blipFill>
        <p:spPr bwMode="auto">
          <a:xfrm>
            <a:off x="1725864" y="1520891"/>
            <a:ext cx="3516860" cy="4701268"/>
          </a:xfrm>
          <a:prstGeom prst="rect">
            <a:avLst/>
          </a:prstGeom>
          <a:noFill/>
          <a:ln w="9525">
            <a:noFill/>
            <a:miter lim="800000"/>
            <a:headEnd/>
            <a:tailEnd/>
          </a:ln>
        </p:spPr>
      </p:pic>
      <p:sp>
        <p:nvSpPr>
          <p:cNvPr id="6" name="矩形 5"/>
          <p:cNvSpPr/>
          <p:nvPr/>
        </p:nvSpPr>
        <p:spPr>
          <a:xfrm>
            <a:off x="3664794" y="4992078"/>
            <a:ext cx="756937" cy="923330"/>
          </a:xfrm>
          <a:prstGeom prst="rect">
            <a:avLst/>
          </a:prstGeom>
          <a:noFill/>
        </p:spPr>
        <p:txBody>
          <a:bodyPr wrap="none" lIns="91440" tIns="45720" rIns="91440" bIns="45720">
            <a:spAutoFit/>
          </a:bodyPr>
          <a:lstStyle/>
          <a:p>
            <a:pPr algn="ctr"/>
            <a:r>
              <a:rPr lang="en-US" altLang="zh-CN"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zh-CN" altLang="en-US" sz="54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矩形 6"/>
          <p:cNvSpPr/>
          <p:nvPr/>
        </p:nvSpPr>
        <p:spPr>
          <a:xfrm>
            <a:off x="3225574" y="3760438"/>
            <a:ext cx="646331"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矩形 7"/>
          <p:cNvSpPr/>
          <p:nvPr/>
        </p:nvSpPr>
        <p:spPr>
          <a:xfrm>
            <a:off x="3216241" y="4385587"/>
            <a:ext cx="646331"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TextBox 8"/>
          <p:cNvSpPr txBox="1"/>
          <p:nvPr/>
        </p:nvSpPr>
        <p:spPr>
          <a:xfrm>
            <a:off x="5878288" y="1772895"/>
            <a:ext cx="3608680" cy="461665"/>
          </a:xfrm>
          <a:prstGeom prst="rect">
            <a:avLst/>
          </a:prstGeom>
          <a:noFill/>
        </p:spPr>
        <p:txBody>
          <a:bodyPr wrap="none" rtlCol="0">
            <a:spAutoFit/>
          </a:bodyPr>
          <a:lstStyle/>
          <a:p>
            <a:pPr marL="342900" indent="-342900">
              <a:buFont typeface="Wingdings" pitchFamily="2" charset="2"/>
              <a:buChar char="u"/>
            </a:pPr>
            <a:r>
              <a:rPr lang="zh-CN" altLang="en-US" sz="2400" b="1" dirty="0" smtClean="0">
                <a:solidFill>
                  <a:srgbClr val="FF0000"/>
                </a:solidFill>
              </a:rPr>
              <a:t>条码选择：撕掉旧条码</a:t>
            </a:r>
            <a:endParaRPr lang="zh-CN" altLang="en-US" sz="2400" b="1" dirty="0">
              <a:solidFill>
                <a:srgbClr val="FF0000"/>
              </a:solidFill>
            </a:endParaRPr>
          </a:p>
        </p:txBody>
      </p:sp>
      <p:sp>
        <p:nvSpPr>
          <p:cNvPr id="12" name="TextBox 11"/>
          <p:cNvSpPr txBox="1"/>
          <p:nvPr/>
        </p:nvSpPr>
        <p:spPr>
          <a:xfrm>
            <a:off x="5878288" y="3107172"/>
            <a:ext cx="6070893" cy="461665"/>
          </a:xfrm>
          <a:prstGeom prst="rect">
            <a:avLst/>
          </a:prstGeom>
          <a:noFill/>
        </p:spPr>
        <p:txBody>
          <a:bodyPr wrap="none" rtlCol="0">
            <a:spAutoFit/>
          </a:bodyPr>
          <a:lstStyle/>
          <a:p>
            <a:pPr marL="342900" indent="-342900">
              <a:buFont typeface="Wingdings" pitchFamily="2" charset="2"/>
              <a:buChar char="u"/>
            </a:pPr>
            <a:r>
              <a:rPr lang="zh-CN" altLang="en-US" sz="2400" b="1" dirty="0" smtClean="0">
                <a:solidFill>
                  <a:srgbClr val="FF0000"/>
                </a:solidFill>
              </a:rPr>
              <a:t>张贴位置：显眼，但不妨碍设备正常工作</a:t>
            </a:r>
            <a:endParaRPr lang="zh-CN" altLang="en-US" sz="2400" b="1" dirty="0">
              <a:solidFill>
                <a:srgbClr val="FF0000"/>
              </a:solidFill>
            </a:endParaRPr>
          </a:p>
        </p:txBody>
      </p:sp>
      <p:sp>
        <p:nvSpPr>
          <p:cNvPr id="13" name="TextBox 12"/>
          <p:cNvSpPr txBox="1"/>
          <p:nvPr/>
        </p:nvSpPr>
        <p:spPr>
          <a:xfrm>
            <a:off x="5878288" y="4497434"/>
            <a:ext cx="4224233" cy="461665"/>
          </a:xfrm>
          <a:prstGeom prst="rect">
            <a:avLst/>
          </a:prstGeom>
          <a:noFill/>
        </p:spPr>
        <p:txBody>
          <a:bodyPr wrap="none" rtlCol="0">
            <a:spAutoFit/>
          </a:bodyPr>
          <a:lstStyle/>
          <a:p>
            <a:pPr marL="342900" indent="-342900">
              <a:buFont typeface="Wingdings" pitchFamily="2" charset="2"/>
              <a:buChar char="u"/>
            </a:pPr>
            <a:r>
              <a:rPr lang="zh-CN" altLang="en-US" sz="2400" b="1" dirty="0" smtClean="0">
                <a:solidFill>
                  <a:srgbClr val="FF0000"/>
                </a:solidFill>
              </a:rPr>
              <a:t>张贴手法：牢靠，不易脱落</a:t>
            </a:r>
            <a:endParaRPr lang="zh-CN" altLang="en-US" sz="2400" b="1" dirty="0">
              <a:solidFill>
                <a:srgbClr val="FF0000"/>
              </a:solidFill>
            </a:endParaRPr>
          </a:p>
        </p:txBody>
      </p:sp>
    </p:spTree>
    <p:extLst>
      <p:ext uri="{BB962C8B-B14F-4D97-AF65-F5344CB8AC3E}">
        <p14:creationId xmlns:p14="http://schemas.microsoft.com/office/powerpoint/2010/main" xmlns="" val="24742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ppt_h/2"/>
                                          </p:val>
                                        </p:tav>
                                        <p:tav tm="100000">
                                          <p:val>
                                            <p:strVal val="#ppt_y"/>
                                          </p:val>
                                        </p:tav>
                                      </p:tavLst>
                                    </p:anim>
                                    <p:anim calcmode="lin" valueType="num">
                                      <p:cBhvr>
                                        <p:cTn id="17" dur="500" fill="hold"/>
                                        <p:tgtEl>
                                          <p:spTgt spid="8"/>
                                        </p:tgtEl>
                                        <p:attrNameLst>
                                          <p:attrName>ppt_w</p:attrName>
                                        </p:attrNameLst>
                                      </p:cBhvr>
                                      <p:tavLst>
                                        <p:tav tm="0">
                                          <p:val>
                                            <p:strVal val="#ppt_w"/>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ppt_h/2"/>
                                          </p:val>
                                        </p:tav>
                                        <p:tav tm="100000">
                                          <p:val>
                                            <p:strVal val="#ppt_y"/>
                                          </p:val>
                                        </p:tav>
                                      </p:tavLst>
                                    </p:anim>
                                    <p:anim calcmode="lin" valueType="num">
                                      <p:cBhvr>
                                        <p:cTn id="25" dur="500" fill="hold"/>
                                        <p:tgtEl>
                                          <p:spTgt spid="6"/>
                                        </p:tgtEl>
                                        <p:attrNameLst>
                                          <p:attrName>ppt_w</p:attrName>
                                        </p:attrNameLst>
                                      </p:cBhvr>
                                      <p:tavLst>
                                        <p:tav tm="0">
                                          <p:val>
                                            <p:strVal val="#ppt_w"/>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0771" y="810655"/>
            <a:ext cx="4535055" cy="656792"/>
          </a:xfrm>
        </p:spPr>
        <p:txBody>
          <a:bodyPr>
            <a:normAutofit/>
          </a:bodyPr>
          <a:lstStyle/>
          <a:p>
            <a:pPr>
              <a:lnSpc>
                <a:spcPct val="120000"/>
              </a:lnSpc>
            </a:pPr>
            <a:r>
              <a:rPr lang="zh-CN" altLang="en-US" dirty="0" smtClean="0"/>
              <a:t>条码张贴要求</a:t>
            </a:r>
            <a:endParaRPr lang="en-US" altLang="zh-CN" dirty="0"/>
          </a:p>
        </p:txBody>
      </p:sp>
      <p:cxnSp>
        <p:nvCxnSpPr>
          <p:cNvPr id="44" name="直接连接符 43">
            <a:extLst>
              <a:ext uri="{FF2B5EF4-FFF2-40B4-BE49-F238E27FC236}">
                <a16:creationId xmlns:a16="http://schemas.microsoft.com/office/drawing/2014/main" xmlns="" id="{55200430-2ECD-48E4-86E8-F9AAAD8E1D02}"/>
              </a:ext>
            </a:extLst>
          </p:cNvPr>
          <p:cNvCxnSpPr/>
          <p:nvPr/>
        </p:nvCxnSpPr>
        <p:spPr>
          <a:xfrm>
            <a:off x="186758" y="1482459"/>
            <a:ext cx="5137727" cy="0"/>
          </a:xfrm>
          <a:prstGeom prst="line">
            <a:avLst/>
          </a:prstGeom>
          <a:ln>
            <a:solidFill>
              <a:srgbClr val="D61E4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78288" y="1772895"/>
            <a:ext cx="4431021" cy="461665"/>
          </a:xfrm>
          <a:prstGeom prst="rect">
            <a:avLst/>
          </a:prstGeom>
          <a:noFill/>
        </p:spPr>
        <p:txBody>
          <a:bodyPr wrap="none" rtlCol="0">
            <a:spAutoFit/>
          </a:bodyPr>
          <a:lstStyle/>
          <a:p>
            <a:pPr marL="342900" indent="-342900">
              <a:buFont typeface="Wingdings" pitchFamily="2" charset="2"/>
              <a:buChar char="u"/>
            </a:pPr>
            <a:r>
              <a:rPr lang="zh-CN" altLang="en-US" sz="2400" b="1" dirty="0" smtClean="0">
                <a:solidFill>
                  <a:srgbClr val="FF0000"/>
                </a:solidFill>
              </a:rPr>
              <a:t>即日起，到</a:t>
            </a:r>
            <a:r>
              <a:rPr lang="en-US" altLang="zh-CN" sz="2400" b="1" dirty="0" smtClean="0">
                <a:solidFill>
                  <a:srgbClr val="FF0000"/>
                </a:solidFill>
              </a:rPr>
              <a:t>6</a:t>
            </a:r>
            <a:r>
              <a:rPr lang="zh-CN" altLang="en-US" sz="2400" b="1" dirty="0" smtClean="0">
                <a:solidFill>
                  <a:srgbClr val="FF0000"/>
                </a:solidFill>
              </a:rPr>
              <a:t>月</a:t>
            </a:r>
            <a:r>
              <a:rPr lang="en-US" altLang="zh-CN" sz="2400" b="1" dirty="0" smtClean="0">
                <a:solidFill>
                  <a:srgbClr val="FF0000"/>
                </a:solidFill>
              </a:rPr>
              <a:t>30</a:t>
            </a:r>
            <a:r>
              <a:rPr lang="zh-CN" altLang="en-US" sz="2400" b="1" dirty="0" smtClean="0">
                <a:solidFill>
                  <a:srgbClr val="FF0000"/>
                </a:solidFill>
              </a:rPr>
              <a:t>日完成张贴</a:t>
            </a:r>
            <a:endParaRPr lang="zh-CN" altLang="en-US" sz="2400" b="1" dirty="0">
              <a:solidFill>
                <a:srgbClr val="FF0000"/>
              </a:solidFill>
            </a:endParaRPr>
          </a:p>
        </p:txBody>
      </p:sp>
      <p:sp>
        <p:nvSpPr>
          <p:cNvPr id="12" name="TextBox 11"/>
          <p:cNvSpPr txBox="1"/>
          <p:nvPr/>
        </p:nvSpPr>
        <p:spPr>
          <a:xfrm>
            <a:off x="5878288" y="3107172"/>
            <a:ext cx="5490606" cy="461665"/>
          </a:xfrm>
          <a:prstGeom prst="rect">
            <a:avLst/>
          </a:prstGeom>
          <a:noFill/>
        </p:spPr>
        <p:txBody>
          <a:bodyPr wrap="none" rtlCol="0">
            <a:spAutoFit/>
          </a:bodyPr>
          <a:lstStyle/>
          <a:p>
            <a:pPr marL="342900" indent="-342900">
              <a:buFont typeface="Wingdings" pitchFamily="2" charset="2"/>
              <a:buChar char="u"/>
            </a:pPr>
            <a:r>
              <a:rPr lang="en-US" altLang="zh-CN" sz="2400" b="1" dirty="0" smtClean="0">
                <a:solidFill>
                  <a:srgbClr val="FF0000"/>
                </a:solidFill>
              </a:rPr>
              <a:t>7</a:t>
            </a:r>
            <a:r>
              <a:rPr lang="zh-CN" altLang="en-US" sz="2400" b="1" dirty="0" smtClean="0">
                <a:solidFill>
                  <a:srgbClr val="FF0000"/>
                </a:solidFill>
              </a:rPr>
              <a:t>月</a:t>
            </a:r>
            <a:r>
              <a:rPr lang="en-US" altLang="zh-CN" sz="2400" b="1" dirty="0" smtClean="0">
                <a:solidFill>
                  <a:srgbClr val="FF0000"/>
                </a:solidFill>
              </a:rPr>
              <a:t>1</a:t>
            </a:r>
            <a:r>
              <a:rPr lang="zh-CN" altLang="en-US" sz="2400" b="1" dirty="0" smtClean="0">
                <a:solidFill>
                  <a:srgbClr val="FF0000"/>
                </a:solidFill>
              </a:rPr>
              <a:t>日起，国资处组织人员进行抽查</a:t>
            </a:r>
            <a:endParaRPr lang="zh-CN" altLang="en-US" sz="2400" b="1" dirty="0">
              <a:solidFill>
                <a:srgbClr val="FF0000"/>
              </a:solidFill>
            </a:endParaRPr>
          </a:p>
        </p:txBody>
      </p:sp>
      <p:pic>
        <p:nvPicPr>
          <p:cNvPr id="11" name="Picture 3" descr="07b3ed153bf3cf328267a62b39d1e70"/>
          <p:cNvPicPr>
            <a:picLocks noChangeAspect="1" noChangeArrowheads="1"/>
          </p:cNvPicPr>
          <p:nvPr/>
        </p:nvPicPr>
        <p:blipFill>
          <a:blip r:embed="rId2" cstate="print"/>
          <a:srcRect/>
          <a:stretch>
            <a:fillRect/>
          </a:stretch>
        </p:blipFill>
        <p:spPr bwMode="auto">
          <a:xfrm rot="5400000">
            <a:off x="-343042" y="2423768"/>
            <a:ext cx="4899135" cy="3242667"/>
          </a:xfrm>
          <a:prstGeom prst="rect">
            <a:avLst/>
          </a:prstGeom>
          <a:noFill/>
        </p:spPr>
      </p:pic>
      <p:sp>
        <p:nvSpPr>
          <p:cNvPr id="15" name="云形标注 14"/>
          <p:cNvSpPr/>
          <p:nvPr/>
        </p:nvSpPr>
        <p:spPr>
          <a:xfrm>
            <a:off x="4954555" y="4012163"/>
            <a:ext cx="3881535" cy="2024743"/>
          </a:xfrm>
          <a:prstGeom prst="cloudCallout">
            <a:avLst>
              <a:gd name="adj1" fmla="val -83814"/>
              <a:gd name="adj2" fmla="val 1042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无条码的资产，国资处有权负责回收再调配</a:t>
            </a:r>
            <a:endParaRPr lang="zh-CN" altLang="en-US" dirty="0"/>
          </a:p>
        </p:txBody>
      </p:sp>
    </p:spTree>
    <p:extLst>
      <p:ext uri="{BB962C8B-B14F-4D97-AF65-F5344CB8AC3E}">
        <p14:creationId xmlns:p14="http://schemas.microsoft.com/office/powerpoint/2010/main" xmlns="" val="24742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EF4A9425-6528-4782-A738-982A41E38201}"/>
              </a:ext>
            </a:extLst>
          </p:cNvPr>
          <p:cNvGrpSpPr/>
          <p:nvPr/>
        </p:nvGrpSpPr>
        <p:grpSpPr>
          <a:xfrm>
            <a:off x="7139655" y="2089872"/>
            <a:ext cx="2097478" cy="911394"/>
            <a:chOff x="2855913" y="-477838"/>
            <a:chExt cx="5757862" cy="2501900"/>
          </a:xfrm>
          <a:solidFill>
            <a:schemeClr val="accent1"/>
          </a:solidFill>
        </p:grpSpPr>
        <p:sp>
          <p:nvSpPr>
            <p:cNvPr id="9" name="Freeform 5">
              <a:extLst>
                <a:ext uri="{FF2B5EF4-FFF2-40B4-BE49-F238E27FC236}">
                  <a16:creationId xmlns="" xmlns:a16="http://schemas.microsoft.com/office/drawing/2014/main" id="{5593E324-718B-4BDE-A814-D8F20D9707CC}"/>
                </a:ext>
              </a:extLst>
            </p:cNvPr>
            <p:cNvSpPr>
              <a:spLocks/>
            </p:cNvSpPr>
            <p:nvPr/>
          </p:nvSpPr>
          <p:spPr bwMode="auto">
            <a:xfrm>
              <a:off x="2855913" y="76200"/>
              <a:ext cx="1317625" cy="1687513"/>
            </a:xfrm>
            <a:custGeom>
              <a:avLst/>
              <a:gdLst>
                <a:gd name="T0" fmla="*/ 557 w 702"/>
                <a:gd name="T1" fmla="*/ 136 h 898"/>
                <a:gd name="T2" fmla="*/ 681 w 702"/>
                <a:gd name="T3" fmla="*/ 72 h 898"/>
                <a:gd name="T4" fmla="*/ 700 w 702"/>
                <a:gd name="T5" fmla="*/ 55 h 898"/>
                <a:gd name="T6" fmla="*/ 673 w 702"/>
                <a:gd name="T7" fmla="*/ 31 h 898"/>
                <a:gd name="T8" fmla="*/ 656 w 702"/>
                <a:gd name="T9" fmla="*/ 16 h 898"/>
                <a:gd name="T10" fmla="*/ 569 w 702"/>
                <a:gd name="T11" fmla="*/ 21 h 898"/>
                <a:gd name="T12" fmla="*/ 286 w 702"/>
                <a:gd name="T13" fmla="*/ 79 h 898"/>
                <a:gd name="T14" fmla="*/ 38 w 702"/>
                <a:gd name="T15" fmla="*/ 130 h 898"/>
                <a:gd name="T16" fmla="*/ 4 w 702"/>
                <a:gd name="T17" fmla="*/ 193 h 898"/>
                <a:gd name="T18" fmla="*/ 34 w 702"/>
                <a:gd name="T19" fmla="*/ 231 h 898"/>
                <a:gd name="T20" fmla="*/ 216 w 702"/>
                <a:gd name="T21" fmla="*/ 210 h 898"/>
                <a:gd name="T22" fmla="*/ 381 w 702"/>
                <a:gd name="T23" fmla="*/ 176 h 898"/>
                <a:gd name="T24" fmla="*/ 374 w 702"/>
                <a:gd name="T25" fmla="*/ 216 h 898"/>
                <a:gd name="T26" fmla="*/ 351 w 702"/>
                <a:gd name="T27" fmla="*/ 487 h 898"/>
                <a:gd name="T28" fmla="*/ 338 w 702"/>
                <a:gd name="T29" fmla="*/ 716 h 898"/>
                <a:gd name="T30" fmla="*/ 329 w 702"/>
                <a:gd name="T31" fmla="*/ 755 h 898"/>
                <a:gd name="T32" fmla="*/ 350 w 702"/>
                <a:gd name="T33" fmla="*/ 771 h 898"/>
                <a:gd name="T34" fmla="*/ 350 w 702"/>
                <a:gd name="T35" fmla="*/ 799 h 898"/>
                <a:gd name="T36" fmla="*/ 345 w 702"/>
                <a:gd name="T37" fmla="*/ 843 h 898"/>
                <a:gd name="T38" fmla="*/ 358 w 702"/>
                <a:gd name="T39" fmla="*/ 840 h 898"/>
                <a:gd name="T40" fmla="*/ 397 w 702"/>
                <a:gd name="T41" fmla="*/ 885 h 898"/>
                <a:gd name="T42" fmla="*/ 402 w 702"/>
                <a:gd name="T43" fmla="*/ 896 h 898"/>
                <a:gd name="T44" fmla="*/ 412 w 702"/>
                <a:gd name="T45" fmla="*/ 870 h 898"/>
                <a:gd name="T46" fmla="*/ 427 w 702"/>
                <a:gd name="T47" fmla="*/ 828 h 898"/>
                <a:gd name="T48" fmla="*/ 444 w 702"/>
                <a:gd name="T49" fmla="*/ 704 h 898"/>
                <a:gd name="T50" fmla="*/ 534 w 702"/>
                <a:gd name="T51" fmla="*/ 164 h 898"/>
                <a:gd name="T52" fmla="*/ 557 w 702"/>
                <a:gd name="T53" fmla="*/ 13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2" h="898">
                  <a:moveTo>
                    <a:pt x="557" y="136"/>
                  </a:moveTo>
                  <a:cubicBezTo>
                    <a:pt x="599" y="117"/>
                    <a:pt x="649" y="111"/>
                    <a:pt x="681" y="72"/>
                  </a:cubicBezTo>
                  <a:cubicBezTo>
                    <a:pt x="686" y="65"/>
                    <a:pt x="702" y="68"/>
                    <a:pt x="700" y="55"/>
                  </a:cubicBezTo>
                  <a:cubicBezTo>
                    <a:pt x="698" y="40"/>
                    <a:pt x="685" y="35"/>
                    <a:pt x="673" y="31"/>
                  </a:cubicBezTo>
                  <a:cubicBezTo>
                    <a:pt x="666" y="27"/>
                    <a:pt x="680" y="0"/>
                    <a:pt x="656" y="16"/>
                  </a:cubicBezTo>
                  <a:cubicBezTo>
                    <a:pt x="627" y="16"/>
                    <a:pt x="598" y="15"/>
                    <a:pt x="569" y="21"/>
                  </a:cubicBezTo>
                  <a:cubicBezTo>
                    <a:pt x="475" y="41"/>
                    <a:pt x="380" y="60"/>
                    <a:pt x="286" y="79"/>
                  </a:cubicBezTo>
                  <a:cubicBezTo>
                    <a:pt x="203" y="96"/>
                    <a:pt x="121" y="114"/>
                    <a:pt x="38" y="130"/>
                  </a:cubicBezTo>
                  <a:cubicBezTo>
                    <a:pt x="0" y="138"/>
                    <a:pt x="7" y="167"/>
                    <a:pt x="4" y="193"/>
                  </a:cubicBezTo>
                  <a:cubicBezTo>
                    <a:pt x="1" y="216"/>
                    <a:pt x="12" y="226"/>
                    <a:pt x="34" y="231"/>
                  </a:cubicBezTo>
                  <a:cubicBezTo>
                    <a:pt x="98" y="247"/>
                    <a:pt x="156" y="221"/>
                    <a:pt x="216" y="210"/>
                  </a:cubicBezTo>
                  <a:cubicBezTo>
                    <a:pt x="271" y="201"/>
                    <a:pt x="324" y="180"/>
                    <a:pt x="381" y="176"/>
                  </a:cubicBezTo>
                  <a:cubicBezTo>
                    <a:pt x="378" y="192"/>
                    <a:pt x="375" y="204"/>
                    <a:pt x="374" y="216"/>
                  </a:cubicBezTo>
                  <a:cubicBezTo>
                    <a:pt x="362" y="306"/>
                    <a:pt x="365" y="397"/>
                    <a:pt x="351" y="487"/>
                  </a:cubicBezTo>
                  <a:cubicBezTo>
                    <a:pt x="338" y="562"/>
                    <a:pt x="341" y="640"/>
                    <a:pt x="338" y="716"/>
                  </a:cubicBezTo>
                  <a:cubicBezTo>
                    <a:pt x="335" y="729"/>
                    <a:pt x="333" y="742"/>
                    <a:pt x="329" y="755"/>
                  </a:cubicBezTo>
                  <a:cubicBezTo>
                    <a:pt x="324" y="776"/>
                    <a:pt x="336" y="774"/>
                    <a:pt x="350" y="771"/>
                  </a:cubicBezTo>
                  <a:cubicBezTo>
                    <a:pt x="345" y="781"/>
                    <a:pt x="350" y="790"/>
                    <a:pt x="350" y="799"/>
                  </a:cubicBezTo>
                  <a:cubicBezTo>
                    <a:pt x="344" y="813"/>
                    <a:pt x="341" y="829"/>
                    <a:pt x="345" y="843"/>
                  </a:cubicBezTo>
                  <a:cubicBezTo>
                    <a:pt x="349" y="859"/>
                    <a:pt x="352" y="835"/>
                    <a:pt x="358" y="840"/>
                  </a:cubicBezTo>
                  <a:cubicBezTo>
                    <a:pt x="381" y="847"/>
                    <a:pt x="379" y="875"/>
                    <a:pt x="397" y="885"/>
                  </a:cubicBezTo>
                  <a:cubicBezTo>
                    <a:pt x="397" y="889"/>
                    <a:pt x="398" y="898"/>
                    <a:pt x="402" y="896"/>
                  </a:cubicBezTo>
                  <a:cubicBezTo>
                    <a:pt x="413" y="891"/>
                    <a:pt x="411" y="879"/>
                    <a:pt x="412" y="870"/>
                  </a:cubicBezTo>
                  <a:cubicBezTo>
                    <a:pt x="424" y="858"/>
                    <a:pt x="425" y="842"/>
                    <a:pt x="427" y="828"/>
                  </a:cubicBezTo>
                  <a:cubicBezTo>
                    <a:pt x="433" y="787"/>
                    <a:pt x="438" y="745"/>
                    <a:pt x="444" y="704"/>
                  </a:cubicBezTo>
                  <a:cubicBezTo>
                    <a:pt x="467" y="523"/>
                    <a:pt x="495" y="342"/>
                    <a:pt x="534" y="164"/>
                  </a:cubicBezTo>
                  <a:cubicBezTo>
                    <a:pt x="537" y="149"/>
                    <a:pt x="541" y="143"/>
                    <a:pt x="557"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 xmlns:a16="http://schemas.microsoft.com/office/drawing/2014/main" id="{9031A3BF-F619-459C-B1DC-E40D3FBC3CED}"/>
                </a:ext>
              </a:extLst>
            </p:cNvPr>
            <p:cNvSpPr>
              <a:spLocks/>
            </p:cNvSpPr>
            <p:nvPr/>
          </p:nvSpPr>
          <p:spPr bwMode="auto">
            <a:xfrm>
              <a:off x="5822950" y="-236538"/>
              <a:ext cx="796925" cy="1274763"/>
            </a:xfrm>
            <a:custGeom>
              <a:avLst/>
              <a:gdLst>
                <a:gd name="T0" fmla="*/ 70 w 425"/>
                <a:gd name="T1" fmla="*/ 666 h 678"/>
                <a:gd name="T2" fmla="*/ 102 w 425"/>
                <a:gd name="T3" fmla="*/ 625 h 678"/>
                <a:gd name="T4" fmla="*/ 140 w 425"/>
                <a:gd name="T5" fmla="*/ 469 h 678"/>
                <a:gd name="T6" fmla="*/ 199 w 425"/>
                <a:gd name="T7" fmla="*/ 577 h 678"/>
                <a:gd name="T8" fmla="*/ 248 w 425"/>
                <a:gd name="T9" fmla="*/ 639 h 678"/>
                <a:gd name="T10" fmla="*/ 383 w 425"/>
                <a:gd name="T11" fmla="*/ 548 h 678"/>
                <a:gd name="T12" fmla="*/ 392 w 425"/>
                <a:gd name="T13" fmla="*/ 470 h 678"/>
                <a:gd name="T14" fmla="*/ 395 w 425"/>
                <a:gd name="T15" fmla="*/ 377 h 678"/>
                <a:gd name="T16" fmla="*/ 414 w 425"/>
                <a:gd name="T17" fmla="*/ 160 h 678"/>
                <a:gd name="T18" fmla="*/ 421 w 425"/>
                <a:gd name="T19" fmla="*/ 110 h 678"/>
                <a:gd name="T20" fmla="*/ 408 w 425"/>
                <a:gd name="T21" fmla="*/ 136 h 678"/>
                <a:gd name="T22" fmla="*/ 408 w 425"/>
                <a:gd name="T23" fmla="*/ 61 h 678"/>
                <a:gd name="T24" fmla="*/ 403 w 425"/>
                <a:gd name="T25" fmla="*/ 47 h 678"/>
                <a:gd name="T26" fmla="*/ 385 w 425"/>
                <a:gd name="T27" fmla="*/ 53 h 678"/>
                <a:gd name="T28" fmla="*/ 369 w 425"/>
                <a:gd name="T29" fmla="*/ 31 h 678"/>
                <a:gd name="T30" fmla="*/ 348 w 425"/>
                <a:gd name="T31" fmla="*/ 0 h 678"/>
                <a:gd name="T32" fmla="*/ 341 w 425"/>
                <a:gd name="T33" fmla="*/ 24 h 678"/>
                <a:gd name="T34" fmla="*/ 325 w 425"/>
                <a:gd name="T35" fmla="*/ 70 h 678"/>
                <a:gd name="T36" fmla="*/ 285 w 425"/>
                <a:gd name="T37" fmla="*/ 308 h 678"/>
                <a:gd name="T38" fmla="*/ 264 w 425"/>
                <a:gd name="T39" fmla="*/ 407 h 678"/>
                <a:gd name="T40" fmla="*/ 165 w 425"/>
                <a:gd name="T41" fmla="*/ 251 h 678"/>
                <a:gd name="T42" fmla="*/ 89 w 425"/>
                <a:gd name="T43" fmla="*/ 222 h 678"/>
                <a:gd name="T44" fmla="*/ 55 w 425"/>
                <a:gd name="T45" fmla="*/ 274 h 678"/>
                <a:gd name="T46" fmla="*/ 7 w 425"/>
                <a:gd name="T47" fmla="*/ 539 h 678"/>
                <a:gd name="T48" fmla="*/ 6 w 425"/>
                <a:gd name="T49" fmla="*/ 622 h 678"/>
                <a:gd name="T50" fmla="*/ 70 w 425"/>
                <a:gd name="T51" fmla="*/ 66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5" h="678">
                  <a:moveTo>
                    <a:pt x="70" y="666"/>
                  </a:moveTo>
                  <a:cubicBezTo>
                    <a:pt x="91" y="660"/>
                    <a:pt x="97" y="641"/>
                    <a:pt x="102" y="625"/>
                  </a:cubicBezTo>
                  <a:cubicBezTo>
                    <a:pt x="115" y="575"/>
                    <a:pt x="126" y="525"/>
                    <a:pt x="140" y="469"/>
                  </a:cubicBezTo>
                  <a:cubicBezTo>
                    <a:pt x="156" y="511"/>
                    <a:pt x="186" y="537"/>
                    <a:pt x="199" y="577"/>
                  </a:cubicBezTo>
                  <a:cubicBezTo>
                    <a:pt x="206" y="598"/>
                    <a:pt x="211" y="636"/>
                    <a:pt x="248" y="639"/>
                  </a:cubicBezTo>
                  <a:cubicBezTo>
                    <a:pt x="327" y="646"/>
                    <a:pt x="360" y="624"/>
                    <a:pt x="383" y="548"/>
                  </a:cubicBezTo>
                  <a:cubicBezTo>
                    <a:pt x="391" y="523"/>
                    <a:pt x="394" y="497"/>
                    <a:pt x="392" y="470"/>
                  </a:cubicBezTo>
                  <a:cubicBezTo>
                    <a:pt x="391" y="439"/>
                    <a:pt x="386" y="405"/>
                    <a:pt x="395" y="377"/>
                  </a:cubicBezTo>
                  <a:cubicBezTo>
                    <a:pt x="416" y="305"/>
                    <a:pt x="410" y="232"/>
                    <a:pt x="414" y="160"/>
                  </a:cubicBezTo>
                  <a:cubicBezTo>
                    <a:pt x="421" y="144"/>
                    <a:pt x="425" y="127"/>
                    <a:pt x="421" y="110"/>
                  </a:cubicBezTo>
                  <a:cubicBezTo>
                    <a:pt x="408" y="114"/>
                    <a:pt x="424" y="133"/>
                    <a:pt x="408" y="136"/>
                  </a:cubicBezTo>
                  <a:cubicBezTo>
                    <a:pt x="402" y="111"/>
                    <a:pt x="404" y="86"/>
                    <a:pt x="408" y="61"/>
                  </a:cubicBezTo>
                  <a:cubicBezTo>
                    <a:pt x="409" y="55"/>
                    <a:pt x="410" y="49"/>
                    <a:pt x="403" y="47"/>
                  </a:cubicBezTo>
                  <a:cubicBezTo>
                    <a:pt x="396" y="45"/>
                    <a:pt x="388" y="45"/>
                    <a:pt x="385" y="53"/>
                  </a:cubicBezTo>
                  <a:cubicBezTo>
                    <a:pt x="374" y="50"/>
                    <a:pt x="370" y="41"/>
                    <a:pt x="369" y="31"/>
                  </a:cubicBezTo>
                  <a:cubicBezTo>
                    <a:pt x="373" y="14"/>
                    <a:pt x="351" y="14"/>
                    <a:pt x="348" y="0"/>
                  </a:cubicBezTo>
                  <a:cubicBezTo>
                    <a:pt x="346" y="8"/>
                    <a:pt x="344" y="16"/>
                    <a:pt x="341" y="24"/>
                  </a:cubicBezTo>
                  <a:cubicBezTo>
                    <a:pt x="332" y="38"/>
                    <a:pt x="328" y="54"/>
                    <a:pt x="325" y="70"/>
                  </a:cubicBezTo>
                  <a:cubicBezTo>
                    <a:pt x="312" y="149"/>
                    <a:pt x="300" y="229"/>
                    <a:pt x="285" y="308"/>
                  </a:cubicBezTo>
                  <a:cubicBezTo>
                    <a:pt x="279" y="341"/>
                    <a:pt x="278" y="376"/>
                    <a:pt x="264" y="407"/>
                  </a:cubicBezTo>
                  <a:cubicBezTo>
                    <a:pt x="209" y="367"/>
                    <a:pt x="207" y="297"/>
                    <a:pt x="165" y="251"/>
                  </a:cubicBezTo>
                  <a:cubicBezTo>
                    <a:pt x="144" y="228"/>
                    <a:pt x="117" y="220"/>
                    <a:pt x="89" y="222"/>
                  </a:cubicBezTo>
                  <a:cubicBezTo>
                    <a:pt x="61" y="224"/>
                    <a:pt x="57" y="252"/>
                    <a:pt x="55" y="274"/>
                  </a:cubicBezTo>
                  <a:cubicBezTo>
                    <a:pt x="45" y="363"/>
                    <a:pt x="29" y="452"/>
                    <a:pt x="7" y="539"/>
                  </a:cubicBezTo>
                  <a:cubicBezTo>
                    <a:pt x="0" y="566"/>
                    <a:pt x="2" y="595"/>
                    <a:pt x="6" y="622"/>
                  </a:cubicBezTo>
                  <a:cubicBezTo>
                    <a:pt x="14" y="673"/>
                    <a:pt x="22" y="678"/>
                    <a:pt x="70" y="66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 xmlns:a16="http://schemas.microsoft.com/office/drawing/2014/main" id="{E2D73B5A-006A-4651-B8EB-7798C42F0ACE}"/>
                </a:ext>
              </a:extLst>
            </p:cNvPr>
            <p:cNvSpPr>
              <a:spLocks/>
            </p:cNvSpPr>
            <p:nvPr/>
          </p:nvSpPr>
          <p:spPr bwMode="auto">
            <a:xfrm>
              <a:off x="3781425" y="1284287"/>
              <a:ext cx="4832350" cy="739775"/>
            </a:xfrm>
            <a:custGeom>
              <a:avLst/>
              <a:gdLst>
                <a:gd name="T0" fmla="*/ 2501 w 2575"/>
                <a:gd name="T1" fmla="*/ 20 h 394"/>
                <a:gd name="T2" fmla="*/ 2494 w 2575"/>
                <a:gd name="T3" fmla="*/ 22 h 394"/>
                <a:gd name="T4" fmla="*/ 2477 w 2575"/>
                <a:gd name="T5" fmla="*/ 22 h 394"/>
                <a:gd name="T6" fmla="*/ 2278 w 2575"/>
                <a:gd name="T7" fmla="*/ 47 h 394"/>
                <a:gd name="T8" fmla="*/ 1713 w 2575"/>
                <a:gd name="T9" fmla="*/ 111 h 394"/>
                <a:gd name="T10" fmla="*/ 1248 w 2575"/>
                <a:gd name="T11" fmla="*/ 152 h 394"/>
                <a:gd name="T12" fmla="*/ 649 w 2575"/>
                <a:gd name="T13" fmla="*/ 207 h 394"/>
                <a:gd name="T14" fmla="*/ 107 w 2575"/>
                <a:gd name="T15" fmla="*/ 272 h 394"/>
                <a:gd name="T16" fmla="*/ 20 w 2575"/>
                <a:gd name="T17" fmla="*/ 296 h 394"/>
                <a:gd name="T18" fmla="*/ 2 w 2575"/>
                <a:gd name="T19" fmla="*/ 318 h 394"/>
                <a:gd name="T20" fmla="*/ 20 w 2575"/>
                <a:gd name="T21" fmla="*/ 335 h 394"/>
                <a:gd name="T22" fmla="*/ 53 w 2575"/>
                <a:gd name="T23" fmla="*/ 352 h 394"/>
                <a:gd name="T24" fmla="*/ 122 w 2575"/>
                <a:gd name="T25" fmla="*/ 385 h 394"/>
                <a:gd name="T26" fmla="*/ 500 w 2575"/>
                <a:gd name="T27" fmla="*/ 352 h 394"/>
                <a:gd name="T28" fmla="*/ 1185 w 2575"/>
                <a:gd name="T29" fmla="*/ 267 h 394"/>
                <a:gd name="T30" fmla="*/ 1483 w 2575"/>
                <a:gd name="T31" fmla="*/ 239 h 394"/>
                <a:gd name="T32" fmla="*/ 2021 w 2575"/>
                <a:gd name="T33" fmla="*/ 171 h 394"/>
                <a:gd name="T34" fmla="*/ 2075 w 2575"/>
                <a:gd name="T35" fmla="*/ 162 h 394"/>
                <a:gd name="T36" fmla="*/ 2134 w 2575"/>
                <a:gd name="T37" fmla="*/ 157 h 394"/>
                <a:gd name="T38" fmla="*/ 2172 w 2575"/>
                <a:gd name="T39" fmla="*/ 150 h 394"/>
                <a:gd name="T40" fmla="*/ 2206 w 2575"/>
                <a:gd name="T41" fmla="*/ 149 h 394"/>
                <a:gd name="T42" fmla="*/ 2234 w 2575"/>
                <a:gd name="T43" fmla="*/ 135 h 394"/>
                <a:gd name="T44" fmla="*/ 2258 w 2575"/>
                <a:gd name="T45" fmla="*/ 128 h 394"/>
                <a:gd name="T46" fmla="*/ 2416 w 2575"/>
                <a:gd name="T47" fmla="*/ 94 h 394"/>
                <a:gd name="T48" fmla="*/ 2448 w 2575"/>
                <a:gd name="T49" fmla="*/ 72 h 394"/>
                <a:gd name="T50" fmla="*/ 2450 w 2575"/>
                <a:gd name="T51" fmla="*/ 71 h 394"/>
                <a:gd name="T52" fmla="*/ 2453 w 2575"/>
                <a:gd name="T53" fmla="*/ 71 h 394"/>
                <a:gd name="T54" fmla="*/ 2475 w 2575"/>
                <a:gd name="T55" fmla="*/ 69 h 394"/>
                <a:gd name="T56" fmla="*/ 2475 w 2575"/>
                <a:gd name="T57" fmla="*/ 63 h 394"/>
                <a:gd name="T58" fmla="*/ 2455 w 2575"/>
                <a:gd name="T59" fmla="*/ 67 h 394"/>
                <a:gd name="T60" fmla="*/ 2463 w 2575"/>
                <a:gd name="T61" fmla="*/ 49 h 394"/>
                <a:gd name="T62" fmla="*/ 2471 w 2575"/>
                <a:gd name="T63" fmla="*/ 50 h 394"/>
                <a:gd name="T64" fmla="*/ 2471 w 2575"/>
                <a:gd name="T65" fmla="*/ 50 h 394"/>
                <a:gd name="T66" fmla="*/ 2516 w 2575"/>
                <a:gd name="T67" fmla="*/ 36 h 394"/>
                <a:gd name="T68" fmla="*/ 2575 w 2575"/>
                <a:gd name="T69" fmla="*/ 15 h 394"/>
                <a:gd name="T70" fmla="*/ 2501 w 2575"/>
                <a:gd name="T71" fmla="*/ 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5" h="394">
                  <a:moveTo>
                    <a:pt x="2501" y="20"/>
                  </a:moveTo>
                  <a:cubicBezTo>
                    <a:pt x="2499" y="21"/>
                    <a:pt x="2496" y="21"/>
                    <a:pt x="2494" y="22"/>
                  </a:cubicBezTo>
                  <a:cubicBezTo>
                    <a:pt x="2488" y="22"/>
                    <a:pt x="2483" y="22"/>
                    <a:pt x="2477" y="22"/>
                  </a:cubicBezTo>
                  <a:cubicBezTo>
                    <a:pt x="2409" y="18"/>
                    <a:pt x="2344" y="37"/>
                    <a:pt x="2278" y="47"/>
                  </a:cubicBezTo>
                  <a:cubicBezTo>
                    <a:pt x="2091" y="74"/>
                    <a:pt x="1902" y="89"/>
                    <a:pt x="1713" y="111"/>
                  </a:cubicBezTo>
                  <a:cubicBezTo>
                    <a:pt x="1559" y="128"/>
                    <a:pt x="1403" y="134"/>
                    <a:pt x="1248" y="152"/>
                  </a:cubicBezTo>
                  <a:cubicBezTo>
                    <a:pt x="1049" y="174"/>
                    <a:pt x="849" y="186"/>
                    <a:pt x="649" y="207"/>
                  </a:cubicBezTo>
                  <a:cubicBezTo>
                    <a:pt x="468" y="227"/>
                    <a:pt x="287" y="244"/>
                    <a:pt x="107" y="272"/>
                  </a:cubicBezTo>
                  <a:cubicBezTo>
                    <a:pt x="77" y="277"/>
                    <a:pt x="47" y="283"/>
                    <a:pt x="20" y="296"/>
                  </a:cubicBezTo>
                  <a:cubicBezTo>
                    <a:pt x="11" y="301"/>
                    <a:pt x="0" y="306"/>
                    <a:pt x="2" y="318"/>
                  </a:cubicBezTo>
                  <a:cubicBezTo>
                    <a:pt x="3" y="328"/>
                    <a:pt x="12" y="331"/>
                    <a:pt x="20" y="335"/>
                  </a:cubicBezTo>
                  <a:cubicBezTo>
                    <a:pt x="32" y="340"/>
                    <a:pt x="50" y="340"/>
                    <a:pt x="53" y="352"/>
                  </a:cubicBezTo>
                  <a:cubicBezTo>
                    <a:pt x="63" y="394"/>
                    <a:pt x="96" y="387"/>
                    <a:pt x="122" y="385"/>
                  </a:cubicBezTo>
                  <a:cubicBezTo>
                    <a:pt x="248" y="376"/>
                    <a:pt x="374" y="366"/>
                    <a:pt x="500" y="352"/>
                  </a:cubicBezTo>
                  <a:cubicBezTo>
                    <a:pt x="729" y="326"/>
                    <a:pt x="955" y="282"/>
                    <a:pt x="1185" y="267"/>
                  </a:cubicBezTo>
                  <a:cubicBezTo>
                    <a:pt x="1284" y="260"/>
                    <a:pt x="1384" y="251"/>
                    <a:pt x="1483" y="239"/>
                  </a:cubicBezTo>
                  <a:cubicBezTo>
                    <a:pt x="1662" y="218"/>
                    <a:pt x="1842" y="194"/>
                    <a:pt x="2021" y="171"/>
                  </a:cubicBezTo>
                  <a:cubicBezTo>
                    <a:pt x="2039" y="168"/>
                    <a:pt x="2057" y="165"/>
                    <a:pt x="2075" y="162"/>
                  </a:cubicBezTo>
                  <a:cubicBezTo>
                    <a:pt x="2095" y="166"/>
                    <a:pt x="2113" y="148"/>
                    <a:pt x="2134" y="157"/>
                  </a:cubicBezTo>
                  <a:cubicBezTo>
                    <a:pt x="2148" y="161"/>
                    <a:pt x="2162" y="160"/>
                    <a:pt x="2172" y="150"/>
                  </a:cubicBezTo>
                  <a:cubicBezTo>
                    <a:pt x="2184" y="138"/>
                    <a:pt x="2194" y="146"/>
                    <a:pt x="2206" y="149"/>
                  </a:cubicBezTo>
                  <a:cubicBezTo>
                    <a:pt x="2214" y="141"/>
                    <a:pt x="2229" y="150"/>
                    <a:pt x="2234" y="135"/>
                  </a:cubicBezTo>
                  <a:cubicBezTo>
                    <a:pt x="2241" y="129"/>
                    <a:pt x="2256" y="152"/>
                    <a:pt x="2258" y="128"/>
                  </a:cubicBezTo>
                  <a:cubicBezTo>
                    <a:pt x="2310" y="114"/>
                    <a:pt x="2362" y="98"/>
                    <a:pt x="2416" y="94"/>
                  </a:cubicBezTo>
                  <a:cubicBezTo>
                    <a:pt x="2430" y="92"/>
                    <a:pt x="2455" y="105"/>
                    <a:pt x="2448" y="72"/>
                  </a:cubicBezTo>
                  <a:cubicBezTo>
                    <a:pt x="2450" y="71"/>
                    <a:pt x="2450" y="71"/>
                    <a:pt x="2450" y="71"/>
                  </a:cubicBezTo>
                  <a:cubicBezTo>
                    <a:pt x="2453" y="71"/>
                    <a:pt x="2453" y="71"/>
                    <a:pt x="2453" y="71"/>
                  </a:cubicBezTo>
                  <a:cubicBezTo>
                    <a:pt x="2461" y="76"/>
                    <a:pt x="2469" y="77"/>
                    <a:pt x="2475" y="69"/>
                  </a:cubicBezTo>
                  <a:cubicBezTo>
                    <a:pt x="2476" y="68"/>
                    <a:pt x="2476" y="63"/>
                    <a:pt x="2475" y="63"/>
                  </a:cubicBezTo>
                  <a:cubicBezTo>
                    <a:pt x="2468" y="59"/>
                    <a:pt x="2462" y="64"/>
                    <a:pt x="2455" y="67"/>
                  </a:cubicBezTo>
                  <a:cubicBezTo>
                    <a:pt x="2446" y="56"/>
                    <a:pt x="2453" y="52"/>
                    <a:pt x="2463" y="49"/>
                  </a:cubicBezTo>
                  <a:cubicBezTo>
                    <a:pt x="2466" y="50"/>
                    <a:pt x="2468" y="50"/>
                    <a:pt x="2471" y="50"/>
                  </a:cubicBezTo>
                  <a:cubicBezTo>
                    <a:pt x="2471" y="50"/>
                    <a:pt x="2471" y="50"/>
                    <a:pt x="2471" y="50"/>
                  </a:cubicBezTo>
                  <a:cubicBezTo>
                    <a:pt x="2487" y="50"/>
                    <a:pt x="2504" y="50"/>
                    <a:pt x="2516" y="36"/>
                  </a:cubicBezTo>
                  <a:cubicBezTo>
                    <a:pt x="2538" y="36"/>
                    <a:pt x="2551" y="11"/>
                    <a:pt x="2575" y="15"/>
                  </a:cubicBezTo>
                  <a:cubicBezTo>
                    <a:pt x="2549" y="0"/>
                    <a:pt x="2525" y="12"/>
                    <a:pt x="2501"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8">
              <a:extLst>
                <a:ext uri="{FF2B5EF4-FFF2-40B4-BE49-F238E27FC236}">
                  <a16:creationId xmlns="" xmlns:a16="http://schemas.microsoft.com/office/drawing/2014/main" id="{6153A6D5-73C5-4B7E-8F91-86614E90A25A}"/>
                </a:ext>
              </a:extLst>
            </p:cNvPr>
            <p:cNvSpPr>
              <a:spLocks noEditPoints="1"/>
            </p:cNvSpPr>
            <p:nvPr/>
          </p:nvSpPr>
          <p:spPr bwMode="auto">
            <a:xfrm>
              <a:off x="3929063" y="6350"/>
              <a:ext cx="1911350" cy="1619250"/>
            </a:xfrm>
            <a:custGeom>
              <a:avLst/>
              <a:gdLst>
                <a:gd name="T0" fmla="*/ 47 w 1018"/>
                <a:gd name="T1" fmla="*/ 358 h 862"/>
                <a:gd name="T2" fmla="*/ 51 w 1018"/>
                <a:gd name="T3" fmla="*/ 449 h 862"/>
                <a:gd name="T4" fmla="*/ 70 w 1018"/>
                <a:gd name="T5" fmla="*/ 534 h 862"/>
                <a:gd name="T6" fmla="*/ 182 w 1018"/>
                <a:gd name="T7" fmla="*/ 591 h 862"/>
                <a:gd name="T8" fmla="*/ 210 w 1018"/>
                <a:gd name="T9" fmla="*/ 513 h 862"/>
                <a:gd name="T10" fmla="*/ 403 w 1018"/>
                <a:gd name="T11" fmla="*/ 371 h 862"/>
                <a:gd name="T12" fmla="*/ 332 w 1018"/>
                <a:gd name="T13" fmla="*/ 844 h 862"/>
                <a:gd name="T14" fmla="*/ 395 w 1018"/>
                <a:gd name="T15" fmla="*/ 829 h 862"/>
                <a:gd name="T16" fmla="*/ 514 w 1018"/>
                <a:gd name="T17" fmla="*/ 372 h 862"/>
                <a:gd name="T18" fmla="*/ 586 w 1018"/>
                <a:gd name="T19" fmla="*/ 338 h 862"/>
                <a:gd name="T20" fmla="*/ 588 w 1018"/>
                <a:gd name="T21" fmla="*/ 631 h 862"/>
                <a:gd name="T22" fmla="*/ 588 w 1018"/>
                <a:gd name="T23" fmla="*/ 631 h 862"/>
                <a:gd name="T24" fmla="*/ 609 w 1018"/>
                <a:gd name="T25" fmla="*/ 631 h 862"/>
                <a:gd name="T26" fmla="*/ 609 w 1018"/>
                <a:gd name="T27" fmla="*/ 631 h 862"/>
                <a:gd name="T28" fmla="*/ 692 w 1018"/>
                <a:gd name="T29" fmla="*/ 481 h 862"/>
                <a:gd name="T30" fmla="*/ 843 w 1018"/>
                <a:gd name="T31" fmla="*/ 477 h 862"/>
                <a:gd name="T32" fmla="*/ 978 w 1018"/>
                <a:gd name="T33" fmla="*/ 679 h 862"/>
                <a:gd name="T34" fmla="*/ 996 w 1018"/>
                <a:gd name="T35" fmla="*/ 573 h 862"/>
                <a:gd name="T36" fmla="*/ 946 w 1018"/>
                <a:gd name="T37" fmla="*/ 385 h 862"/>
                <a:gd name="T38" fmla="*/ 907 w 1018"/>
                <a:gd name="T39" fmla="*/ 334 h 862"/>
                <a:gd name="T40" fmla="*/ 753 w 1018"/>
                <a:gd name="T41" fmla="*/ 48 h 862"/>
                <a:gd name="T42" fmla="*/ 666 w 1018"/>
                <a:gd name="T43" fmla="*/ 83 h 862"/>
                <a:gd name="T44" fmla="*/ 673 w 1018"/>
                <a:gd name="T45" fmla="*/ 161 h 862"/>
                <a:gd name="T46" fmla="*/ 582 w 1018"/>
                <a:gd name="T47" fmla="*/ 89 h 862"/>
                <a:gd name="T48" fmla="*/ 486 w 1018"/>
                <a:gd name="T49" fmla="*/ 48 h 862"/>
                <a:gd name="T50" fmla="*/ 426 w 1018"/>
                <a:gd name="T51" fmla="*/ 250 h 862"/>
                <a:gd name="T52" fmla="*/ 276 w 1018"/>
                <a:gd name="T53" fmla="*/ 318 h 862"/>
                <a:gd name="T54" fmla="*/ 281 w 1018"/>
                <a:gd name="T55" fmla="*/ 191 h 862"/>
                <a:gd name="T56" fmla="*/ 279 w 1018"/>
                <a:gd name="T57" fmla="*/ 76 h 862"/>
                <a:gd name="T58" fmla="*/ 171 w 1018"/>
                <a:gd name="T59" fmla="*/ 100 h 862"/>
                <a:gd name="T60" fmla="*/ 59 w 1018"/>
                <a:gd name="T61" fmla="*/ 358 h 862"/>
                <a:gd name="T62" fmla="*/ 725 w 1018"/>
                <a:gd name="T63" fmla="*/ 232 h 862"/>
                <a:gd name="T64" fmla="*/ 779 w 1018"/>
                <a:gd name="T65" fmla="*/ 382 h 862"/>
                <a:gd name="T66" fmla="*/ 697 w 1018"/>
                <a:gd name="T67" fmla="*/ 28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8" h="862">
                  <a:moveTo>
                    <a:pt x="59" y="358"/>
                  </a:moveTo>
                  <a:cubicBezTo>
                    <a:pt x="55" y="358"/>
                    <a:pt x="51" y="357"/>
                    <a:pt x="47" y="358"/>
                  </a:cubicBezTo>
                  <a:cubicBezTo>
                    <a:pt x="29" y="362"/>
                    <a:pt x="8" y="362"/>
                    <a:pt x="2" y="386"/>
                  </a:cubicBezTo>
                  <a:cubicBezTo>
                    <a:pt x="0" y="398"/>
                    <a:pt x="40" y="448"/>
                    <a:pt x="51" y="449"/>
                  </a:cubicBezTo>
                  <a:cubicBezTo>
                    <a:pt x="97" y="456"/>
                    <a:pt x="97" y="456"/>
                    <a:pt x="79" y="502"/>
                  </a:cubicBezTo>
                  <a:cubicBezTo>
                    <a:pt x="75" y="512"/>
                    <a:pt x="70" y="523"/>
                    <a:pt x="70" y="534"/>
                  </a:cubicBezTo>
                  <a:cubicBezTo>
                    <a:pt x="69" y="550"/>
                    <a:pt x="60" y="573"/>
                    <a:pt x="83" y="580"/>
                  </a:cubicBezTo>
                  <a:cubicBezTo>
                    <a:pt x="115" y="590"/>
                    <a:pt x="149" y="598"/>
                    <a:pt x="182" y="591"/>
                  </a:cubicBezTo>
                  <a:cubicBezTo>
                    <a:pt x="196" y="589"/>
                    <a:pt x="208" y="578"/>
                    <a:pt x="208" y="559"/>
                  </a:cubicBezTo>
                  <a:cubicBezTo>
                    <a:pt x="208" y="544"/>
                    <a:pt x="209" y="528"/>
                    <a:pt x="210" y="513"/>
                  </a:cubicBezTo>
                  <a:cubicBezTo>
                    <a:pt x="211" y="482"/>
                    <a:pt x="210" y="443"/>
                    <a:pt x="238" y="427"/>
                  </a:cubicBezTo>
                  <a:cubicBezTo>
                    <a:pt x="286" y="398"/>
                    <a:pt x="343" y="388"/>
                    <a:pt x="403" y="371"/>
                  </a:cubicBezTo>
                  <a:cubicBezTo>
                    <a:pt x="386" y="444"/>
                    <a:pt x="369" y="509"/>
                    <a:pt x="354" y="576"/>
                  </a:cubicBezTo>
                  <a:cubicBezTo>
                    <a:pt x="333" y="664"/>
                    <a:pt x="320" y="753"/>
                    <a:pt x="332" y="844"/>
                  </a:cubicBezTo>
                  <a:cubicBezTo>
                    <a:pt x="334" y="862"/>
                    <a:pt x="350" y="858"/>
                    <a:pt x="351" y="858"/>
                  </a:cubicBezTo>
                  <a:cubicBezTo>
                    <a:pt x="365" y="846"/>
                    <a:pt x="386" y="841"/>
                    <a:pt x="395" y="829"/>
                  </a:cubicBezTo>
                  <a:cubicBezTo>
                    <a:pt x="410" y="808"/>
                    <a:pt x="418" y="781"/>
                    <a:pt x="426" y="756"/>
                  </a:cubicBezTo>
                  <a:cubicBezTo>
                    <a:pt x="463" y="630"/>
                    <a:pt x="490" y="501"/>
                    <a:pt x="514" y="372"/>
                  </a:cubicBezTo>
                  <a:cubicBezTo>
                    <a:pt x="524" y="323"/>
                    <a:pt x="547" y="297"/>
                    <a:pt x="593" y="285"/>
                  </a:cubicBezTo>
                  <a:cubicBezTo>
                    <a:pt x="596" y="304"/>
                    <a:pt x="591" y="322"/>
                    <a:pt x="586" y="338"/>
                  </a:cubicBezTo>
                  <a:cubicBezTo>
                    <a:pt x="566" y="401"/>
                    <a:pt x="553" y="465"/>
                    <a:pt x="558" y="530"/>
                  </a:cubicBezTo>
                  <a:cubicBezTo>
                    <a:pt x="560" y="563"/>
                    <a:pt x="546" y="607"/>
                    <a:pt x="588" y="631"/>
                  </a:cubicBezTo>
                  <a:cubicBezTo>
                    <a:pt x="588" y="631"/>
                    <a:pt x="588" y="631"/>
                    <a:pt x="588" y="631"/>
                  </a:cubicBezTo>
                  <a:cubicBezTo>
                    <a:pt x="588" y="631"/>
                    <a:pt x="588" y="631"/>
                    <a:pt x="588" y="631"/>
                  </a:cubicBezTo>
                  <a:cubicBezTo>
                    <a:pt x="591" y="641"/>
                    <a:pt x="594" y="650"/>
                    <a:pt x="598" y="661"/>
                  </a:cubicBezTo>
                  <a:cubicBezTo>
                    <a:pt x="607" y="651"/>
                    <a:pt x="609" y="642"/>
                    <a:pt x="609" y="631"/>
                  </a:cubicBezTo>
                  <a:cubicBezTo>
                    <a:pt x="607" y="629"/>
                    <a:pt x="604" y="627"/>
                    <a:pt x="602" y="626"/>
                  </a:cubicBezTo>
                  <a:cubicBezTo>
                    <a:pt x="604" y="625"/>
                    <a:pt x="607" y="626"/>
                    <a:pt x="609" y="631"/>
                  </a:cubicBezTo>
                  <a:cubicBezTo>
                    <a:pt x="624" y="577"/>
                    <a:pt x="623" y="519"/>
                    <a:pt x="642" y="463"/>
                  </a:cubicBezTo>
                  <a:cubicBezTo>
                    <a:pt x="658" y="474"/>
                    <a:pt x="674" y="479"/>
                    <a:pt x="692" y="481"/>
                  </a:cubicBezTo>
                  <a:cubicBezTo>
                    <a:pt x="733" y="487"/>
                    <a:pt x="770" y="466"/>
                    <a:pt x="810" y="461"/>
                  </a:cubicBezTo>
                  <a:cubicBezTo>
                    <a:pt x="830" y="459"/>
                    <a:pt x="836" y="462"/>
                    <a:pt x="843" y="477"/>
                  </a:cubicBezTo>
                  <a:cubicBezTo>
                    <a:pt x="865" y="521"/>
                    <a:pt x="881" y="567"/>
                    <a:pt x="890" y="617"/>
                  </a:cubicBezTo>
                  <a:cubicBezTo>
                    <a:pt x="902" y="691"/>
                    <a:pt x="905" y="690"/>
                    <a:pt x="978" y="679"/>
                  </a:cubicBezTo>
                  <a:cubicBezTo>
                    <a:pt x="1013" y="674"/>
                    <a:pt x="1018" y="655"/>
                    <a:pt x="1013" y="627"/>
                  </a:cubicBezTo>
                  <a:cubicBezTo>
                    <a:pt x="1010" y="609"/>
                    <a:pt x="1005" y="590"/>
                    <a:pt x="996" y="573"/>
                  </a:cubicBezTo>
                  <a:cubicBezTo>
                    <a:pt x="971" y="523"/>
                    <a:pt x="959" y="469"/>
                    <a:pt x="943" y="416"/>
                  </a:cubicBezTo>
                  <a:cubicBezTo>
                    <a:pt x="939" y="404"/>
                    <a:pt x="941" y="394"/>
                    <a:pt x="946" y="385"/>
                  </a:cubicBezTo>
                  <a:cubicBezTo>
                    <a:pt x="958" y="363"/>
                    <a:pt x="952" y="345"/>
                    <a:pt x="929" y="342"/>
                  </a:cubicBezTo>
                  <a:cubicBezTo>
                    <a:pt x="920" y="341"/>
                    <a:pt x="913" y="345"/>
                    <a:pt x="907" y="334"/>
                  </a:cubicBezTo>
                  <a:cubicBezTo>
                    <a:pt x="880" y="282"/>
                    <a:pt x="848" y="233"/>
                    <a:pt x="825" y="180"/>
                  </a:cubicBezTo>
                  <a:cubicBezTo>
                    <a:pt x="805" y="134"/>
                    <a:pt x="781" y="90"/>
                    <a:pt x="753" y="48"/>
                  </a:cubicBezTo>
                  <a:cubicBezTo>
                    <a:pt x="749" y="41"/>
                    <a:pt x="743" y="28"/>
                    <a:pt x="735" y="32"/>
                  </a:cubicBezTo>
                  <a:cubicBezTo>
                    <a:pt x="710" y="45"/>
                    <a:pt x="684" y="60"/>
                    <a:pt x="666" y="83"/>
                  </a:cubicBezTo>
                  <a:cubicBezTo>
                    <a:pt x="653" y="100"/>
                    <a:pt x="673" y="112"/>
                    <a:pt x="676" y="127"/>
                  </a:cubicBezTo>
                  <a:cubicBezTo>
                    <a:pt x="678" y="139"/>
                    <a:pt x="696" y="150"/>
                    <a:pt x="673" y="161"/>
                  </a:cubicBezTo>
                  <a:cubicBezTo>
                    <a:pt x="636" y="178"/>
                    <a:pt x="601" y="201"/>
                    <a:pt x="557" y="213"/>
                  </a:cubicBezTo>
                  <a:cubicBezTo>
                    <a:pt x="566" y="170"/>
                    <a:pt x="573" y="129"/>
                    <a:pt x="582" y="89"/>
                  </a:cubicBezTo>
                  <a:cubicBezTo>
                    <a:pt x="592" y="45"/>
                    <a:pt x="584" y="29"/>
                    <a:pt x="539" y="12"/>
                  </a:cubicBezTo>
                  <a:cubicBezTo>
                    <a:pt x="506" y="0"/>
                    <a:pt x="499" y="30"/>
                    <a:pt x="486" y="48"/>
                  </a:cubicBezTo>
                  <a:cubicBezTo>
                    <a:pt x="474" y="64"/>
                    <a:pt x="466" y="83"/>
                    <a:pt x="462" y="103"/>
                  </a:cubicBezTo>
                  <a:cubicBezTo>
                    <a:pt x="450" y="152"/>
                    <a:pt x="438" y="201"/>
                    <a:pt x="426" y="250"/>
                  </a:cubicBezTo>
                  <a:cubicBezTo>
                    <a:pt x="423" y="263"/>
                    <a:pt x="421" y="275"/>
                    <a:pt x="406" y="280"/>
                  </a:cubicBezTo>
                  <a:cubicBezTo>
                    <a:pt x="363" y="292"/>
                    <a:pt x="319" y="305"/>
                    <a:pt x="276" y="318"/>
                  </a:cubicBezTo>
                  <a:cubicBezTo>
                    <a:pt x="255" y="324"/>
                    <a:pt x="252" y="314"/>
                    <a:pt x="255" y="297"/>
                  </a:cubicBezTo>
                  <a:cubicBezTo>
                    <a:pt x="261" y="261"/>
                    <a:pt x="266" y="225"/>
                    <a:pt x="281" y="191"/>
                  </a:cubicBezTo>
                  <a:cubicBezTo>
                    <a:pt x="294" y="161"/>
                    <a:pt x="298" y="130"/>
                    <a:pt x="300" y="99"/>
                  </a:cubicBezTo>
                  <a:cubicBezTo>
                    <a:pt x="301" y="83"/>
                    <a:pt x="297" y="76"/>
                    <a:pt x="279" y="76"/>
                  </a:cubicBezTo>
                  <a:cubicBezTo>
                    <a:pt x="261" y="75"/>
                    <a:pt x="242" y="71"/>
                    <a:pt x="224" y="66"/>
                  </a:cubicBezTo>
                  <a:cubicBezTo>
                    <a:pt x="192" y="57"/>
                    <a:pt x="183" y="72"/>
                    <a:pt x="171" y="100"/>
                  </a:cubicBezTo>
                  <a:cubicBezTo>
                    <a:pt x="143" y="164"/>
                    <a:pt x="145" y="233"/>
                    <a:pt x="126" y="298"/>
                  </a:cubicBezTo>
                  <a:cubicBezTo>
                    <a:pt x="114" y="341"/>
                    <a:pt x="97" y="356"/>
                    <a:pt x="59" y="358"/>
                  </a:cubicBezTo>
                  <a:close/>
                  <a:moveTo>
                    <a:pt x="697" y="282"/>
                  </a:moveTo>
                  <a:cubicBezTo>
                    <a:pt x="703" y="265"/>
                    <a:pt x="715" y="249"/>
                    <a:pt x="725" y="232"/>
                  </a:cubicBezTo>
                  <a:cubicBezTo>
                    <a:pt x="757" y="273"/>
                    <a:pt x="777" y="314"/>
                    <a:pt x="794" y="358"/>
                  </a:cubicBezTo>
                  <a:cubicBezTo>
                    <a:pt x="802" y="378"/>
                    <a:pt x="797" y="383"/>
                    <a:pt x="779" y="382"/>
                  </a:cubicBezTo>
                  <a:cubicBezTo>
                    <a:pt x="774" y="382"/>
                    <a:pt x="769" y="383"/>
                    <a:pt x="764" y="383"/>
                  </a:cubicBezTo>
                  <a:cubicBezTo>
                    <a:pt x="618" y="393"/>
                    <a:pt x="664" y="384"/>
                    <a:pt x="697" y="28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9">
              <a:extLst>
                <a:ext uri="{FF2B5EF4-FFF2-40B4-BE49-F238E27FC236}">
                  <a16:creationId xmlns="" xmlns:a16="http://schemas.microsoft.com/office/drawing/2014/main" id="{338F51A4-22DB-4F02-BFC0-157874601294}"/>
                </a:ext>
              </a:extLst>
            </p:cNvPr>
            <p:cNvSpPr>
              <a:spLocks noEditPoints="1"/>
            </p:cNvSpPr>
            <p:nvPr/>
          </p:nvSpPr>
          <p:spPr bwMode="auto">
            <a:xfrm>
              <a:off x="6592888" y="-477838"/>
              <a:ext cx="1638300" cy="1947863"/>
            </a:xfrm>
            <a:custGeom>
              <a:avLst/>
              <a:gdLst>
                <a:gd name="T0" fmla="*/ 14 w 873"/>
                <a:gd name="T1" fmla="*/ 1009 h 1036"/>
                <a:gd name="T2" fmla="*/ 20 w 873"/>
                <a:gd name="T3" fmla="*/ 1026 h 1036"/>
                <a:gd name="T4" fmla="*/ 44 w 873"/>
                <a:gd name="T5" fmla="*/ 1024 h 1036"/>
                <a:gd name="T6" fmla="*/ 118 w 873"/>
                <a:gd name="T7" fmla="*/ 878 h 1036"/>
                <a:gd name="T8" fmla="*/ 151 w 873"/>
                <a:gd name="T9" fmla="*/ 746 h 1036"/>
                <a:gd name="T10" fmla="*/ 167 w 873"/>
                <a:gd name="T11" fmla="*/ 764 h 1036"/>
                <a:gd name="T12" fmla="*/ 280 w 873"/>
                <a:gd name="T13" fmla="*/ 911 h 1036"/>
                <a:gd name="T14" fmla="*/ 435 w 873"/>
                <a:gd name="T15" fmla="*/ 964 h 1036"/>
                <a:gd name="T16" fmla="*/ 466 w 873"/>
                <a:gd name="T17" fmla="*/ 913 h 1036"/>
                <a:gd name="T18" fmla="*/ 696 w 873"/>
                <a:gd name="T19" fmla="*/ 846 h 1036"/>
                <a:gd name="T20" fmla="*/ 762 w 873"/>
                <a:gd name="T21" fmla="*/ 639 h 1036"/>
                <a:gd name="T22" fmla="*/ 639 w 873"/>
                <a:gd name="T23" fmla="*/ 496 h 1036"/>
                <a:gd name="T24" fmla="*/ 650 w 873"/>
                <a:gd name="T25" fmla="*/ 490 h 1036"/>
                <a:gd name="T26" fmla="*/ 676 w 873"/>
                <a:gd name="T27" fmla="*/ 443 h 1036"/>
                <a:gd name="T28" fmla="*/ 650 w 873"/>
                <a:gd name="T29" fmla="*/ 416 h 1036"/>
                <a:gd name="T30" fmla="*/ 650 w 873"/>
                <a:gd name="T31" fmla="*/ 401 h 1036"/>
                <a:gd name="T32" fmla="*/ 766 w 873"/>
                <a:gd name="T33" fmla="*/ 311 h 1036"/>
                <a:gd name="T34" fmla="*/ 837 w 873"/>
                <a:gd name="T35" fmla="*/ 325 h 1036"/>
                <a:gd name="T36" fmla="*/ 837 w 873"/>
                <a:gd name="T37" fmla="*/ 325 h 1036"/>
                <a:gd name="T38" fmla="*/ 863 w 873"/>
                <a:gd name="T39" fmla="*/ 362 h 1036"/>
                <a:gd name="T40" fmla="*/ 858 w 873"/>
                <a:gd name="T41" fmla="*/ 317 h 1036"/>
                <a:gd name="T42" fmla="*/ 861 w 873"/>
                <a:gd name="T43" fmla="*/ 281 h 1036"/>
                <a:gd name="T44" fmla="*/ 677 w 873"/>
                <a:gd name="T45" fmla="*/ 218 h 1036"/>
                <a:gd name="T46" fmla="*/ 613 w 873"/>
                <a:gd name="T47" fmla="*/ 265 h 1036"/>
                <a:gd name="T48" fmla="*/ 474 w 873"/>
                <a:gd name="T49" fmla="*/ 462 h 1036"/>
                <a:gd name="T50" fmla="*/ 446 w 873"/>
                <a:gd name="T51" fmla="*/ 482 h 1036"/>
                <a:gd name="T52" fmla="*/ 227 w 873"/>
                <a:gd name="T53" fmla="*/ 529 h 1036"/>
                <a:gd name="T54" fmla="*/ 204 w 873"/>
                <a:gd name="T55" fmla="*/ 507 h 1036"/>
                <a:gd name="T56" fmla="*/ 256 w 873"/>
                <a:gd name="T57" fmla="*/ 298 h 1036"/>
                <a:gd name="T58" fmla="*/ 306 w 873"/>
                <a:gd name="T59" fmla="*/ 72 h 1036"/>
                <a:gd name="T60" fmla="*/ 256 w 873"/>
                <a:gd name="T61" fmla="*/ 12 h 1036"/>
                <a:gd name="T62" fmla="*/ 217 w 873"/>
                <a:gd name="T63" fmla="*/ 37 h 1036"/>
                <a:gd name="T64" fmla="*/ 173 w 873"/>
                <a:gd name="T65" fmla="*/ 140 h 1036"/>
                <a:gd name="T66" fmla="*/ 88 w 873"/>
                <a:gd name="T67" fmla="*/ 513 h 1036"/>
                <a:gd name="T68" fmla="*/ 57 w 873"/>
                <a:gd name="T69" fmla="*/ 633 h 1036"/>
                <a:gd name="T70" fmla="*/ 14 w 873"/>
                <a:gd name="T71" fmla="*/ 1009 h 1036"/>
                <a:gd name="T72" fmla="*/ 431 w 873"/>
                <a:gd name="T73" fmla="*/ 585 h 1036"/>
                <a:gd name="T74" fmla="*/ 442 w 873"/>
                <a:gd name="T75" fmla="*/ 583 h 1036"/>
                <a:gd name="T76" fmla="*/ 566 w 873"/>
                <a:gd name="T77" fmla="*/ 617 h 1036"/>
                <a:gd name="T78" fmla="*/ 617 w 873"/>
                <a:gd name="T79" fmla="*/ 656 h 1036"/>
                <a:gd name="T80" fmla="*/ 629 w 873"/>
                <a:gd name="T81" fmla="*/ 754 h 1036"/>
                <a:gd name="T82" fmla="*/ 521 w 873"/>
                <a:gd name="T83" fmla="*/ 826 h 1036"/>
                <a:gd name="T84" fmla="*/ 469 w 873"/>
                <a:gd name="T85" fmla="*/ 873 h 1036"/>
                <a:gd name="T86" fmla="*/ 456 w 873"/>
                <a:gd name="T87" fmla="*/ 875 h 1036"/>
                <a:gd name="T88" fmla="*/ 440 w 873"/>
                <a:gd name="T89" fmla="*/ 881 h 1036"/>
                <a:gd name="T90" fmla="*/ 440 w 873"/>
                <a:gd name="T91" fmla="*/ 881 h 1036"/>
                <a:gd name="T92" fmla="*/ 440 w 873"/>
                <a:gd name="T93" fmla="*/ 881 h 1036"/>
                <a:gd name="T94" fmla="*/ 370 w 873"/>
                <a:gd name="T95" fmla="*/ 820 h 1036"/>
                <a:gd name="T96" fmla="*/ 313 w 873"/>
                <a:gd name="T97" fmla="*/ 762 h 1036"/>
                <a:gd name="T98" fmla="*/ 205 w 873"/>
                <a:gd name="T99" fmla="*/ 650 h 1036"/>
                <a:gd name="T100" fmla="*/ 431 w 873"/>
                <a:gd name="T101" fmla="*/ 58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1036">
                  <a:moveTo>
                    <a:pt x="14" y="1009"/>
                  </a:moveTo>
                  <a:cubicBezTo>
                    <a:pt x="14" y="1015"/>
                    <a:pt x="9" y="1032"/>
                    <a:pt x="20" y="1026"/>
                  </a:cubicBezTo>
                  <a:cubicBezTo>
                    <a:pt x="29" y="1021"/>
                    <a:pt x="33" y="1036"/>
                    <a:pt x="44" y="1024"/>
                  </a:cubicBezTo>
                  <a:cubicBezTo>
                    <a:pt x="83" y="982"/>
                    <a:pt x="105" y="933"/>
                    <a:pt x="118" y="878"/>
                  </a:cubicBezTo>
                  <a:cubicBezTo>
                    <a:pt x="129" y="836"/>
                    <a:pt x="139" y="793"/>
                    <a:pt x="151" y="746"/>
                  </a:cubicBezTo>
                  <a:cubicBezTo>
                    <a:pt x="159" y="755"/>
                    <a:pt x="164" y="759"/>
                    <a:pt x="167" y="764"/>
                  </a:cubicBezTo>
                  <a:cubicBezTo>
                    <a:pt x="205" y="813"/>
                    <a:pt x="243" y="862"/>
                    <a:pt x="280" y="911"/>
                  </a:cubicBezTo>
                  <a:cubicBezTo>
                    <a:pt x="320" y="964"/>
                    <a:pt x="374" y="978"/>
                    <a:pt x="435" y="964"/>
                  </a:cubicBezTo>
                  <a:cubicBezTo>
                    <a:pt x="460" y="959"/>
                    <a:pt x="488" y="949"/>
                    <a:pt x="466" y="913"/>
                  </a:cubicBezTo>
                  <a:cubicBezTo>
                    <a:pt x="550" y="909"/>
                    <a:pt x="628" y="898"/>
                    <a:pt x="696" y="846"/>
                  </a:cubicBezTo>
                  <a:cubicBezTo>
                    <a:pt x="763" y="796"/>
                    <a:pt x="789" y="719"/>
                    <a:pt x="762" y="639"/>
                  </a:cubicBezTo>
                  <a:cubicBezTo>
                    <a:pt x="741" y="574"/>
                    <a:pt x="691" y="535"/>
                    <a:pt x="639" y="496"/>
                  </a:cubicBezTo>
                  <a:cubicBezTo>
                    <a:pt x="644" y="494"/>
                    <a:pt x="647" y="492"/>
                    <a:pt x="650" y="490"/>
                  </a:cubicBezTo>
                  <a:cubicBezTo>
                    <a:pt x="665" y="478"/>
                    <a:pt x="673" y="460"/>
                    <a:pt x="676" y="443"/>
                  </a:cubicBezTo>
                  <a:cubicBezTo>
                    <a:pt x="679" y="429"/>
                    <a:pt x="671" y="415"/>
                    <a:pt x="650" y="416"/>
                  </a:cubicBezTo>
                  <a:cubicBezTo>
                    <a:pt x="643" y="416"/>
                    <a:pt x="646" y="404"/>
                    <a:pt x="650" y="401"/>
                  </a:cubicBezTo>
                  <a:cubicBezTo>
                    <a:pt x="689" y="371"/>
                    <a:pt x="702" y="310"/>
                    <a:pt x="766" y="311"/>
                  </a:cubicBezTo>
                  <a:cubicBezTo>
                    <a:pt x="791" y="312"/>
                    <a:pt x="813" y="322"/>
                    <a:pt x="837" y="325"/>
                  </a:cubicBezTo>
                  <a:cubicBezTo>
                    <a:pt x="837" y="325"/>
                    <a:pt x="837" y="325"/>
                    <a:pt x="837" y="325"/>
                  </a:cubicBezTo>
                  <a:cubicBezTo>
                    <a:pt x="840" y="341"/>
                    <a:pt x="860" y="345"/>
                    <a:pt x="863" y="362"/>
                  </a:cubicBezTo>
                  <a:cubicBezTo>
                    <a:pt x="870" y="345"/>
                    <a:pt x="868" y="331"/>
                    <a:pt x="858" y="317"/>
                  </a:cubicBezTo>
                  <a:cubicBezTo>
                    <a:pt x="873" y="306"/>
                    <a:pt x="868" y="294"/>
                    <a:pt x="861" y="281"/>
                  </a:cubicBezTo>
                  <a:cubicBezTo>
                    <a:pt x="835" y="230"/>
                    <a:pt x="755" y="177"/>
                    <a:pt x="677" y="218"/>
                  </a:cubicBezTo>
                  <a:cubicBezTo>
                    <a:pt x="653" y="231"/>
                    <a:pt x="632" y="246"/>
                    <a:pt x="613" y="265"/>
                  </a:cubicBezTo>
                  <a:cubicBezTo>
                    <a:pt x="555" y="322"/>
                    <a:pt x="490" y="375"/>
                    <a:pt x="474" y="462"/>
                  </a:cubicBezTo>
                  <a:cubicBezTo>
                    <a:pt x="470" y="480"/>
                    <a:pt x="457" y="478"/>
                    <a:pt x="446" y="482"/>
                  </a:cubicBezTo>
                  <a:cubicBezTo>
                    <a:pt x="374" y="504"/>
                    <a:pt x="301" y="514"/>
                    <a:pt x="227" y="529"/>
                  </a:cubicBezTo>
                  <a:cubicBezTo>
                    <a:pt x="205" y="533"/>
                    <a:pt x="200" y="526"/>
                    <a:pt x="204" y="507"/>
                  </a:cubicBezTo>
                  <a:cubicBezTo>
                    <a:pt x="221" y="437"/>
                    <a:pt x="236" y="367"/>
                    <a:pt x="256" y="298"/>
                  </a:cubicBezTo>
                  <a:cubicBezTo>
                    <a:pt x="277" y="223"/>
                    <a:pt x="288" y="147"/>
                    <a:pt x="306" y="72"/>
                  </a:cubicBezTo>
                  <a:cubicBezTo>
                    <a:pt x="315" y="32"/>
                    <a:pt x="281" y="24"/>
                    <a:pt x="256" y="12"/>
                  </a:cubicBezTo>
                  <a:cubicBezTo>
                    <a:pt x="233" y="0"/>
                    <a:pt x="226" y="24"/>
                    <a:pt x="217" y="37"/>
                  </a:cubicBezTo>
                  <a:cubicBezTo>
                    <a:pt x="194" y="68"/>
                    <a:pt x="181" y="103"/>
                    <a:pt x="173" y="140"/>
                  </a:cubicBezTo>
                  <a:cubicBezTo>
                    <a:pt x="145" y="265"/>
                    <a:pt x="120" y="390"/>
                    <a:pt x="88" y="513"/>
                  </a:cubicBezTo>
                  <a:cubicBezTo>
                    <a:pt x="77" y="553"/>
                    <a:pt x="64" y="591"/>
                    <a:pt x="57" y="633"/>
                  </a:cubicBezTo>
                  <a:cubicBezTo>
                    <a:pt x="35" y="758"/>
                    <a:pt x="0" y="881"/>
                    <a:pt x="14" y="1009"/>
                  </a:cubicBezTo>
                  <a:close/>
                  <a:moveTo>
                    <a:pt x="431" y="585"/>
                  </a:moveTo>
                  <a:cubicBezTo>
                    <a:pt x="435" y="585"/>
                    <a:pt x="439" y="585"/>
                    <a:pt x="442" y="583"/>
                  </a:cubicBezTo>
                  <a:cubicBezTo>
                    <a:pt x="498" y="542"/>
                    <a:pt x="531" y="579"/>
                    <a:pt x="566" y="617"/>
                  </a:cubicBezTo>
                  <a:cubicBezTo>
                    <a:pt x="580" y="633"/>
                    <a:pt x="598" y="647"/>
                    <a:pt x="617" y="656"/>
                  </a:cubicBezTo>
                  <a:cubicBezTo>
                    <a:pt x="666" y="679"/>
                    <a:pt x="659" y="719"/>
                    <a:pt x="629" y="754"/>
                  </a:cubicBezTo>
                  <a:cubicBezTo>
                    <a:pt x="601" y="788"/>
                    <a:pt x="559" y="807"/>
                    <a:pt x="521" y="826"/>
                  </a:cubicBezTo>
                  <a:cubicBezTo>
                    <a:pt x="497" y="838"/>
                    <a:pt x="475" y="843"/>
                    <a:pt x="469" y="873"/>
                  </a:cubicBezTo>
                  <a:cubicBezTo>
                    <a:pt x="469" y="874"/>
                    <a:pt x="461" y="874"/>
                    <a:pt x="456" y="875"/>
                  </a:cubicBezTo>
                  <a:cubicBezTo>
                    <a:pt x="451" y="877"/>
                    <a:pt x="445" y="879"/>
                    <a:pt x="440" y="881"/>
                  </a:cubicBezTo>
                  <a:cubicBezTo>
                    <a:pt x="440" y="881"/>
                    <a:pt x="440" y="881"/>
                    <a:pt x="440" y="881"/>
                  </a:cubicBezTo>
                  <a:cubicBezTo>
                    <a:pt x="440" y="881"/>
                    <a:pt x="440" y="881"/>
                    <a:pt x="440" y="881"/>
                  </a:cubicBezTo>
                  <a:cubicBezTo>
                    <a:pt x="428" y="848"/>
                    <a:pt x="393" y="841"/>
                    <a:pt x="370" y="820"/>
                  </a:cubicBezTo>
                  <a:cubicBezTo>
                    <a:pt x="350" y="802"/>
                    <a:pt x="331" y="783"/>
                    <a:pt x="313" y="762"/>
                  </a:cubicBezTo>
                  <a:cubicBezTo>
                    <a:pt x="280" y="723"/>
                    <a:pt x="241" y="688"/>
                    <a:pt x="205" y="650"/>
                  </a:cubicBezTo>
                  <a:cubicBezTo>
                    <a:pt x="278" y="625"/>
                    <a:pt x="353" y="599"/>
                    <a:pt x="431" y="58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cxnSp>
        <p:nvCxnSpPr>
          <p:cNvPr id="3" name="直接连接符 2"/>
          <p:cNvCxnSpPr/>
          <p:nvPr/>
        </p:nvCxnSpPr>
        <p:spPr>
          <a:xfrm>
            <a:off x="7298267" y="4555067"/>
            <a:ext cx="42222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5904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lvl="0" defTabSz="914378">
              <a:spcBef>
                <a:spcPct val="0"/>
              </a:spcBef>
              <a:defRPr/>
            </a:pPr>
            <a:r>
              <a:rPr lang="en-US" altLang="zh-CN" sz="1600" b="1" dirty="0" smtClean="0"/>
              <a:t>1</a:t>
            </a:r>
            <a:r>
              <a:rPr lang="zh-CN" altLang="en-US" sz="1600" b="1" dirty="0" smtClean="0"/>
              <a:t>、固定资产的管理范围</a:t>
            </a:r>
            <a:endParaRPr lang="zh-CN" altLang="en-US" sz="1600" b="1" dirty="0"/>
          </a:p>
        </p:txBody>
      </p:sp>
      <p:grpSp>
        <p:nvGrpSpPr>
          <p:cNvPr id="160" name="iśḻïďê">
            <a:extLst>
              <a:ext uri="{FF2B5EF4-FFF2-40B4-BE49-F238E27FC236}">
                <a16:creationId xmlns="" xmlns:a16="http://schemas.microsoft.com/office/drawing/2014/main" id="{0AA05B3A-D685-40FD-BBFA-25DCE948224B}"/>
              </a:ext>
            </a:extLst>
          </p:cNvPr>
          <p:cNvGrpSpPr/>
          <p:nvPr/>
        </p:nvGrpSpPr>
        <p:grpSpPr>
          <a:xfrm>
            <a:off x="373596" y="1540299"/>
            <a:ext cx="3574549" cy="3357691"/>
            <a:chOff x="1235081" y="3352705"/>
            <a:chExt cx="2187269" cy="2154804"/>
          </a:xfrm>
        </p:grpSpPr>
        <p:sp>
          <p:nvSpPr>
            <p:cNvPr id="177" name="iṣļiďé">
              <a:extLst>
                <a:ext uri="{FF2B5EF4-FFF2-40B4-BE49-F238E27FC236}">
                  <a16:creationId xmlns="" xmlns:a16="http://schemas.microsoft.com/office/drawing/2014/main" id="{364748D1-B8D8-4EEB-9EBB-F34FEFD08722}"/>
                </a:ext>
              </a:extLst>
            </p:cNvPr>
            <p:cNvSpPr/>
            <p:nvPr/>
          </p:nvSpPr>
          <p:spPr bwMode="auto">
            <a:xfrm>
              <a:off x="1670641" y="5154461"/>
              <a:ext cx="254302" cy="262418"/>
            </a:xfrm>
            <a:custGeom>
              <a:avLst/>
              <a:gdLst>
                <a:gd name="T0" fmla="*/ 18 w 28"/>
                <a:gd name="T1" fmla="*/ 29 h 29"/>
                <a:gd name="T2" fmla="*/ 28 w 28"/>
                <a:gd name="T3" fmla="*/ 9 h 29"/>
                <a:gd name="T4" fmla="*/ 14 w 28"/>
                <a:gd name="T5" fmla="*/ 0 h 29"/>
                <a:gd name="T6" fmla="*/ 0 w 28"/>
                <a:gd name="T7" fmla="*/ 18 h 29"/>
                <a:gd name="T8" fmla="*/ 18 w 28"/>
                <a:gd name="T9" fmla="*/ 29 h 29"/>
              </a:gdLst>
              <a:ahLst/>
              <a:cxnLst>
                <a:cxn ang="0">
                  <a:pos x="T0" y="T1"/>
                </a:cxn>
                <a:cxn ang="0">
                  <a:pos x="T2" y="T3"/>
                </a:cxn>
                <a:cxn ang="0">
                  <a:pos x="T4" y="T5"/>
                </a:cxn>
                <a:cxn ang="0">
                  <a:pos x="T6" y="T7"/>
                </a:cxn>
                <a:cxn ang="0">
                  <a:pos x="T8" y="T9"/>
                </a:cxn>
              </a:cxnLst>
              <a:rect l="0" t="0" r="r" b="b"/>
              <a:pathLst>
                <a:path w="28" h="29">
                  <a:moveTo>
                    <a:pt x="18" y="29"/>
                  </a:moveTo>
                  <a:cubicBezTo>
                    <a:pt x="28" y="9"/>
                    <a:pt x="28" y="9"/>
                    <a:pt x="28" y="9"/>
                  </a:cubicBezTo>
                  <a:cubicBezTo>
                    <a:pt x="23" y="6"/>
                    <a:pt x="18" y="3"/>
                    <a:pt x="14" y="0"/>
                  </a:cubicBezTo>
                  <a:cubicBezTo>
                    <a:pt x="0" y="18"/>
                    <a:pt x="0" y="18"/>
                    <a:pt x="0" y="18"/>
                  </a:cubicBezTo>
                  <a:cubicBezTo>
                    <a:pt x="6" y="22"/>
                    <a:pt x="12" y="26"/>
                    <a:pt x="18"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ïṣľîḋe">
              <a:extLst>
                <a:ext uri="{FF2B5EF4-FFF2-40B4-BE49-F238E27FC236}">
                  <a16:creationId xmlns="" xmlns:a16="http://schemas.microsoft.com/office/drawing/2014/main" id="{12C46CBE-5130-42CB-861D-E55D4D118BA3}"/>
                </a:ext>
              </a:extLst>
            </p:cNvPr>
            <p:cNvSpPr/>
            <p:nvPr/>
          </p:nvSpPr>
          <p:spPr bwMode="auto">
            <a:xfrm>
              <a:off x="1870836" y="5245091"/>
              <a:ext cx="225896" cy="262418"/>
            </a:xfrm>
            <a:custGeom>
              <a:avLst/>
              <a:gdLst>
                <a:gd name="T0" fmla="*/ 0 w 25"/>
                <a:gd name="T1" fmla="*/ 21 h 29"/>
                <a:gd name="T2" fmla="*/ 22 w 25"/>
                <a:gd name="T3" fmla="*/ 29 h 29"/>
                <a:gd name="T4" fmla="*/ 25 w 25"/>
                <a:gd name="T5" fmla="*/ 6 h 29"/>
                <a:gd name="T6" fmla="*/ 10 w 25"/>
                <a:gd name="T7" fmla="*/ 0 h 29"/>
                <a:gd name="T8" fmla="*/ 0 w 25"/>
                <a:gd name="T9" fmla="*/ 21 h 29"/>
              </a:gdLst>
              <a:ahLst/>
              <a:cxnLst>
                <a:cxn ang="0">
                  <a:pos x="T0" y="T1"/>
                </a:cxn>
                <a:cxn ang="0">
                  <a:pos x="T2" y="T3"/>
                </a:cxn>
                <a:cxn ang="0">
                  <a:pos x="T4" y="T5"/>
                </a:cxn>
                <a:cxn ang="0">
                  <a:pos x="T6" y="T7"/>
                </a:cxn>
                <a:cxn ang="0">
                  <a:pos x="T8" y="T9"/>
                </a:cxn>
              </a:cxnLst>
              <a:rect l="0" t="0" r="r" b="b"/>
              <a:pathLst>
                <a:path w="25" h="29">
                  <a:moveTo>
                    <a:pt x="0" y="21"/>
                  </a:moveTo>
                  <a:cubicBezTo>
                    <a:pt x="7" y="24"/>
                    <a:pt x="14" y="27"/>
                    <a:pt x="22" y="29"/>
                  </a:cubicBezTo>
                  <a:cubicBezTo>
                    <a:pt x="25" y="6"/>
                    <a:pt x="25" y="6"/>
                    <a:pt x="25" y="6"/>
                  </a:cubicBezTo>
                  <a:cubicBezTo>
                    <a:pt x="19" y="4"/>
                    <a:pt x="14" y="2"/>
                    <a:pt x="10" y="0"/>
                  </a:cubicBezTo>
                  <a:lnTo>
                    <a:pt x="0"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íSḻíḋé">
              <a:extLst>
                <a:ext uri="{FF2B5EF4-FFF2-40B4-BE49-F238E27FC236}">
                  <a16:creationId xmlns="" xmlns:a16="http://schemas.microsoft.com/office/drawing/2014/main" id="{02CA7751-BB0A-4489-AF24-9B437E77A0DF}"/>
                </a:ext>
              </a:extLst>
            </p:cNvPr>
            <p:cNvSpPr/>
            <p:nvPr/>
          </p:nvSpPr>
          <p:spPr bwMode="auto">
            <a:xfrm>
              <a:off x="1262134" y="4656679"/>
              <a:ext cx="244834" cy="198843"/>
            </a:xfrm>
            <a:custGeom>
              <a:avLst/>
              <a:gdLst>
                <a:gd name="T0" fmla="*/ 27 w 27"/>
                <a:gd name="T1" fmla="*/ 13 h 22"/>
                <a:gd name="T2" fmla="*/ 23 w 27"/>
                <a:gd name="T3" fmla="*/ 0 h 22"/>
                <a:gd name="T4" fmla="*/ 0 w 27"/>
                <a:gd name="T5" fmla="*/ 6 h 22"/>
                <a:gd name="T6" fmla="*/ 6 w 27"/>
                <a:gd name="T7" fmla="*/ 22 h 22"/>
                <a:gd name="T8" fmla="*/ 27 w 27"/>
                <a:gd name="T9" fmla="*/ 13 h 22"/>
              </a:gdLst>
              <a:ahLst/>
              <a:cxnLst>
                <a:cxn ang="0">
                  <a:pos x="T0" y="T1"/>
                </a:cxn>
                <a:cxn ang="0">
                  <a:pos x="T2" y="T3"/>
                </a:cxn>
                <a:cxn ang="0">
                  <a:pos x="T4" y="T5"/>
                </a:cxn>
                <a:cxn ang="0">
                  <a:pos x="T6" y="T7"/>
                </a:cxn>
                <a:cxn ang="0">
                  <a:pos x="T8" y="T9"/>
                </a:cxn>
              </a:cxnLst>
              <a:rect l="0" t="0" r="r" b="b"/>
              <a:pathLst>
                <a:path w="27" h="22">
                  <a:moveTo>
                    <a:pt x="27" y="13"/>
                  </a:moveTo>
                  <a:cubicBezTo>
                    <a:pt x="25" y="9"/>
                    <a:pt x="24" y="5"/>
                    <a:pt x="23" y="0"/>
                  </a:cubicBezTo>
                  <a:cubicBezTo>
                    <a:pt x="0" y="6"/>
                    <a:pt x="0" y="6"/>
                    <a:pt x="0" y="6"/>
                  </a:cubicBezTo>
                  <a:cubicBezTo>
                    <a:pt x="2" y="11"/>
                    <a:pt x="4" y="17"/>
                    <a:pt x="6" y="22"/>
                  </a:cubicBezTo>
                  <a:lnTo>
                    <a:pt x="27" y="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işḷîḋe">
              <a:extLst>
                <a:ext uri="{FF2B5EF4-FFF2-40B4-BE49-F238E27FC236}">
                  <a16:creationId xmlns="" xmlns:a16="http://schemas.microsoft.com/office/drawing/2014/main" id="{509862A8-44F8-4A2F-A6C7-E6A549CD2AFA}"/>
                </a:ext>
              </a:extLst>
            </p:cNvPr>
            <p:cNvSpPr/>
            <p:nvPr/>
          </p:nvSpPr>
          <p:spPr bwMode="auto">
            <a:xfrm>
              <a:off x="1235081" y="4511943"/>
              <a:ext cx="227249" cy="162320"/>
            </a:xfrm>
            <a:custGeom>
              <a:avLst/>
              <a:gdLst>
                <a:gd name="T0" fmla="*/ 25 w 25"/>
                <a:gd name="T1" fmla="*/ 12 h 18"/>
                <a:gd name="T2" fmla="*/ 23 w 25"/>
                <a:gd name="T3" fmla="*/ 0 h 18"/>
                <a:gd name="T4" fmla="*/ 0 w 25"/>
                <a:gd name="T5" fmla="*/ 1 h 18"/>
                <a:gd name="T6" fmla="*/ 2 w 25"/>
                <a:gd name="T7" fmla="*/ 18 h 18"/>
                <a:gd name="T8" fmla="*/ 25 w 25"/>
                <a:gd name="T9" fmla="*/ 12 h 18"/>
              </a:gdLst>
              <a:ahLst/>
              <a:cxnLst>
                <a:cxn ang="0">
                  <a:pos x="T0" y="T1"/>
                </a:cxn>
                <a:cxn ang="0">
                  <a:pos x="T2" y="T3"/>
                </a:cxn>
                <a:cxn ang="0">
                  <a:pos x="T4" y="T5"/>
                </a:cxn>
                <a:cxn ang="0">
                  <a:pos x="T6" y="T7"/>
                </a:cxn>
                <a:cxn ang="0">
                  <a:pos x="T8" y="T9"/>
                </a:cxn>
              </a:cxnLst>
              <a:rect l="0" t="0" r="r" b="b"/>
              <a:pathLst>
                <a:path w="25" h="18">
                  <a:moveTo>
                    <a:pt x="25" y="12"/>
                  </a:moveTo>
                  <a:cubicBezTo>
                    <a:pt x="24" y="8"/>
                    <a:pt x="23" y="4"/>
                    <a:pt x="23" y="0"/>
                  </a:cubicBezTo>
                  <a:cubicBezTo>
                    <a:pt x="0" y="1"/>
                    <a:pt x="0" y="1"/>
                    <a:pt x="0" y="1"/>
                  </a:cubicBezTo>
                  <a:cubicBezTo>
                    <a:pt x="1" y="7"/>
                    <a:pt x="1" y="12"/>
                    <a:pt x="2" y="18"/>
                  </a:cubicBezTo>
                  <a:lnTo>
                    <a:pt x="25"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iṥḷiḋé">
              <a:extLst>
                <a:ext uri="{FF2B5EF4-FFF2-40B4-BE49-F238E27FC236}">
                  <a16:creationId xmlns="" xmlns:a16="http://schemas.microsoft.com/office/drawing/2014/main" id="{E4F02E95-2E95-49DC-8E9C-CA863D032CBF}"/>
                </a:ext>
              </a:extLst>
            </p:cNvPr>
            <p:cNvSpPr/>
            <p:nvPr/>
          </p:nvSpPr>
          <p:spPr bwMode="auto">
            <a:xfrm>
              <a:off x="1235081" y="4330686"/>
              <a:ext cx="208311" cy="154204"/>
            </a:xfrm>
            <a:custGeom>
              <a:avLst/>
              <a:gdLst>
                <a:gd name="T0" fmla="*/ 23 w 23"/>
                <a:gd name="T1" fmla="*/ 13 h 17"/>
                <a:gd name="T2" fmla="*/ 23 w 23"/>
                <a:gd name="T3" fmla="*/ 3 h 17"/>
                <a:gd name="T4" fmla="*/ 0 w 23"/>
                <a:gd name="T5" fmla="*/ 0 h 17"/>
                <a:gd name="T6" fmla="*/ 0 w 23"/>
                <a:gd name="T7" fmla="*/ 13 h 17"/>
                <a:gd name="T8" fmla="*/ 0 w 23"/>
                <a:gd name="T9" fmla="*/ 17 h 17"/>
                <a:gd name="T10" fmla="*/ 23 w 23"/>
                <a:gd name="T11" fmla="*/ 16 h 17"/>
                <a:gd name="T12" fmla="*/ 23 w 23"/>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23" y="13"/>
                  </a:moveTo>
                  <a:cubicBezTo>
                    <a:pt x="23" y="9"/>
                    <a:pt x="23" y="6"/>
                    <a:pt x="23" y="3"/>
                  </a:cubicBezTo>
                  <a:cubicBezTo>
                    <a:pt x="0" y="0"/>
                    <a:pt x="0" y="0"/>
                    <a:pt x="0" y="0"/>
                  </a:cubicBezTo>
                  <a:cubicBezTo>
                    <a:pt x="0" y="4"/>
                    <a:pt x="0" y="8"/>
                    <a:pt x="0" y="13"/>
                  </a:cubicBezTo>
                  <a:cubicBezTo>
                    <a:pt x="0" y="14"/>
                    <a:pt x="0" y="16"/>
                    <a:pt x="0" y="17"/>
                  </a:cubicBezTo>
                  <a:cubicBezTo>
                    <a:pt x="23" y="16"/>
                    <a:pt x="23" y="16"/>
                    <a:pt x="23" y="16"/>
                  </a:cubicBezTo>
                  <a:cubicBezTo>
                    <a:pt x="23" y="15"/>
                    <a:pt x="23" y="14"/>
                    <a:pt x="2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îšļíďe">
              <a:extLst>
                <a:ext uri="{FF2B5EF4-FFF2-40B4-BE49-F238E27FC236}">
                  <a16:creationId xmlns="" xmlns:a16="http://schemas.microsoft.com/office/drawing/2014/main" id="{97AF78BC-8C7C-469C-82FA-F3DB8A37B876}"/>
                </a:ext>
              </a:extLst>
            </p:cNvPr>
            <p:cNvSpPr/>
            <p:nvPr/>
          </p:nvSpPr>
          <p:spPr bwMode="auto">
            <a:xfrm>
              <a:off x="2950267" y="3661113"/>
              <a:ext cx="371985" cy="407154"/>
            </a:xfrm>
            <a:custGeom>
              <a:avLst/>
              <a:gdLst>
                <a:gd name="T0" fmla="*/ 20 w 41"/>
                <a:gd name="T1" fmla="*/ 45 h 45"/>
                <a:gd name="T2" fmla="*/ 41 w 41"/>
                <a:gd name="T3" fmla="*/ 36 h 45"/>
                <a:gd name="T4" fmla="*/ 15 w 41"/>
                <a:gd name="T5" fmla="*/ 0 h 45"/>
                <a:gd name="T6" fmla="*/ 0 w 41"/>
                <a:gd name="T7" fmla="*/ 17 h 45"/>
                <a:gd name="T8" fmla="*/ 20 w 41"/>
                <a:gd name="T9" fmla="*/ 45 h 45"/>
              </a:gdLst>
              <a:ahLst/>
              <a:cxnLst>
                <a:cxn ang="0">
                  <a:pos x="T0" y="T1"/>
                </a:cxn>
                <a:cxn ang="0">
                  <a:pos x="T2" y="T3"/>
                </a:cxn>
                <a:cxn ang="0">
                  <a:pos x="T4" y="T5"/>
                </a:cxn>
                <a:cxn ang="0">
                  <a:pos x="T6" y="T7"/>
                </a:cxn>
                <a:cxn ang="0">
                  <a:pos x="T8" y="T9"/>
                </a:cxn>
              </a:cxnLst>
              <a:rect l="0" t="0" r="r" b="b"/>
              <a:pathLst>
                <a:path w="41" h="45">
                  <a:moveTo>
                    <a:pt x="20" y="45"/>
                  </a:moveTo>
                  <a:cubicBezTo>
                    <a:pt x="41" y="36"/>
                    <a:pt x="41" y="36"/>
                    <a:pt x="41" y="36"/>
                  </a:cubicBezTo>
                  <a:cubicBezTo>
                    <a:pt x="35" y="22"/>
                    <a:pt x="26" y="10"/>
                    <a:pt x="15" y="0"/>
                  </a:cubicBezTo>
                  <a:cubicBezTo>
                    <a:pt x="0" y="17"/>
                    <a:pt x="0" y="17"/>
                    <a:pt x="0" y="17"/>
                  </a:cubicBezTo>
                  <a:cubicBezTo>
                    <a:pt x="8" y="25"/>
                    <a:pt x="15" y="34"/>
                    <a:pt x="20" y="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ïşlîḍè">
              <a:extLst>
                <a:ext uri="{FF2B5EF4-FFF2-40B4-BE49-F238E27FC236}">
                  <a16:creationId xmlns="" xmlns:a16="http://schemas.microsoft.com/office/drawing/2014/main" id="{1E18D50A-FF7F-48C4-A87C-D247DD92857A}"/>
                </a:ext>
              </a:extLst>
            </p:cNvPr>
            <p:cNvSpPr/>
            <p:nvPr/>
          </p:nvSpPr>
          <p:spPr bwMode="auto">
            <a:xfrm>
              <a:off x="3158578" y="4050682"/>
              <a:ext cx="263771" cy="343578"/>
            </a:xfrm>
            <a:custGeom>
              <a:avLst/>
              <a:gdLst>
                <a:gd name="T0" fmla="*/ 21 w 29"/>
                <a:gd name="T1" fmla="*/ 0 h 38"/>
                <a:gd name="T2" fmla="*/ 0 w 29"/>
                <a:gd name="T3" fmla="*/ 9 h 38"/>
                <a:gd name="T4" fmla="*/ 6 w 29"/>
                <a:gd name="T5" fmla="*/ 38 h 38"/>
                <a:gd name="T6" fmla="*/ 29 w 29"/>
                <a:gd name="T7" fmla="*/ 38 h 38"/>
                <a:gd name="T8" fmla="*/ 21 w 29"/>
                <a:gd name="T9" fmla="*/ 0 h 38"/>
              </a:gdLst>
              <a:ahLst/>
              <a:cxnLst>
                <a:cxn ang="0">
                  <a:pos x="T0" y="T1"/>
                </a:cxn>
                <a:cxn ang="0">
                  <a:pos x="T2" y="T3"/>
                </a:cxn>
                <a:cxn ang="0">
                  <a:pos x="T4" y="T5"/>
                </a:cxn>
                <a:cxn ang="0">
                  <a:pos x="T6" y="T7"/>
                </a:cxn>
                <a:cxn ang="0">
                  <a:pos x="T8" y="T9"/>
                </a:cxn>
              </a:cxnLst>
              <a:rect l="0" t="0" r="r" b="b"/>
              <a:pathLst>
                <a:path w="29" h="38">
                  <a:moveTo>
                    <a:pt x="21" y="0"/>
                  </a:moveTo>
                  <a:cubicBezTo>
                    <a:pt x="0" y="9"/>
                    <a:pt x="0" y="9"/>
                    <a:pt x="0" y="9"/>
                  </a:cubicBezTo>
                  <a:cubicBezTo>
                    <a:pt x="3" y="18"/>
                    <a:pt x="5" y="28"/>
                    <a:pt x="6" y="38"/>
                  </a:cubicBezTo>
                  <a:cubicBezTo>
                    <a:pt x="29" y="38"/>
                    <a:pt x="29" y="38"/>
                    <a:pt x="29" y="38"/>
                  </a:cubicBezTo>
                  <a:cubicBezTo>
                    <a:pt x="28" y="25"/>
                    <a:pt x="26" y="12"/>
                    <a:pt x="2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iṣľîḍe">
              <a:extLst>
                <a:ext uri="{FF2B5EF4-FFF2-40B4-BE49-F238E27FC236}">
                  <a16:creationId xmlns="" xmlns:a16="http://schemas.microsoft.com/office/drawing/2014/main" id="{C05AA8A1-7CD2-4A55-8D5E-67AEBEAC59EA}"/>
                </a:ext>
              </a:extLst>
            </p:cNvPr>
            <p:cNvSpPr/>
            <p:nvPr/>
          </p:nvSpPr>
          <p:spPr bwMode="auto">
            <a:xfrm>
              <a:off x="2632390" y="3416280"/>
              <a:ext cx="399038" cy="344931"/>
            </a:xfrm>
            <a:custGeom>
              <a:avLst/>
              <a:gdLst>
                <a:gd name="T0" fmla="*/ 0 w 44"/>
                <a:gd name="T1" fmla="*/ 22 h 38"/>
                <a:gd name="T2" fmla="*/ 28 w 44"/>
                <a:gd name="T3" fmla="*/ 38 h 38"/>
                <a:gd name="T4" fmla="*/ 44 w 44"/>
                <a:gd name="T5" fmla="*/ 21 h 38"/>
                <a:gd name="T6" fmla="*/ 7 w 44"/>
                <a:gd name="T7" fmla="*/ 0 h 38"/>
                <a:gd name="T8" fmla="*/ 0 w 44"/>
                <a:gd name="T9" fmla="*/ 22 h 38"/>
              </a:gdLst>
              <a:ahLst/>
              <a:cxnLst>
                <a:cxn ang="0">
                  <a:pos x="T0" y="T1"/>
                </a:cxn>
                <a:cxn ang="0">
                  <a:pos x="T2" y="T3"/>
                </a:cxn>
                <a:cxn ang="0">
                  <a:pos x="T4" y="T5"/>
                </a:cxn>
                <a:cxn ang="0">
                  <a:pos x="T6" y="T7"/>
                </a:cxn>
                <a:cxn ang="0">
                  <a:pos x="T8" y="T9"/>
                </a:cxn>
              </a:cxnLst>
              <a:rect l="0" t="0" r="r" b="b"/>
              <a:pathLst>
                <a:path w="44" h="38">
                  <a:moveTo>
                    <a:pt x="0" y="22"/>
                  </a:moveTo>
                  <a:cubicBezTo>
                    <a:pt x="11" y="26"/>
                    <a:pt x="20" y="31"/>
                    <a:pt x="28" y="38"/>
                  </a:cubicBezTo>
                  <a:cubicBezTo>
                    <a:pt x="44" y="21"/>
                    <a:pt x="44" y="21"/>
                    <a:pt x="44" y="21"/>
                  </a:cubicBezTo>
                  <a:cubicBezTo>
                    <a:pt x="33" y="12"/>
                    <a:pt x="21" y="5"/>
                    <a:pt x="7" y="0"/>
                  </a:cubicBez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íşḷîḑè">
              <a:extLst>
                <a:ext uri="{FF2B5EF4-FFF2-40B4-BE49-F238E27FC236}">
                  <a16:creationId xmlns="" xmlns:a16="http://schemas.microsoft.com/office/drawing/2014/main" id="{2D7FAD7D-0B0D-4238-8F7B-601E12802579}"/>
                </a:ext>
              </a:extLst>
            </p:cNvPr>
            <p:cNvSpPr/>
            <p:nvPr/>
          </p:nvSpPr>
          <p:spPr bwMode="auto">
            <a:xfrm>
              <a:off x="1471799" y="3552900"/>
              <a:ext cx="335462" cy="343578"/>
            </a:xfrm>
            <a:custGeom>
              <a:avLst/>
              <a:gdLst>
                <a:gd name="T0" fmla="*/ 18 w 37"/>
                <a:gd name="T1" fmla="*/ 38 h 38"/>
                <a:gd name="T2" fmla="*/ 37 w 37"/>
                <a:gd name="T3" fmla="*/ 19 h 38"/>
                <a:gd name="T4" fmla="*/ 25 w 37"/>
                <a:gd name="T5" fmla="*/ 0 h 38"/>
                <a:gd name="T6" fmla="*/ 0 w 37"/>
                <a:gd name="T7" fmla="*/ 24 h 38"/>
                <a:gd name="T8" fmla="*/ 18 w 37"/>
                <a:gd name="T9" fmla="*/ 38 h 38"/>
              </a:gdLst>
              <a:ahLst/>
              <a:cxnLst>
                <a:cxn ang="0">
                  <a:pos x="T0" y="T1"/>
                </a:cxn>
                <a:cxn ang="0">
                  <a:pos x="T2" y="T3"/>
                </a:cxn>
                <a:cxn ang="0">
                  <a:pos x="T4" y="T5"/>
                </a:cxn>
                <a:cxn ang="0">
                  <a:pos x="T6" y="T7"/>
                </a:cxn>
                <a:cxn ang="0">
                  <a:pos x="T8" y="T9"/>
                </a:cxn>
              </a:cxnLst>
              <a:rect l="0" t="0" r="r" b="b"/>
              <a:pathLst>
                <a:path w="37" h="38">
                  <a:moveTo>
                    <a:pt x="18" y="38"/>
                  </a:moveTo>
                  <a:cubicBezTo>
                    <a:pt x="24" y="31"/>
                    <a:pt x="30" y="25"/>
                    <a:pt x="37" y="19"/>
                  </a:cubicBezTo>
                  <a:cubicBezTo>
                    <a:pt x="25" y="0"/>
                    <a:pt x="25" y="0"/>
                    <a:pt x="25" y="0"/>
                  </a:cubicBezTo>
                  <a:cubicBezTo>
                    <a:pt x="15" y="7"/>
                    <a:pt x="7" y="15"/>
                    <a:pt x="0" y="24"/>
                  </a:cubicBezTo>
                  <a:lnTo>
                    <a:pt x="18"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ïṥľíďè">
              <a:extLst>
                <a:ext uri="{FF2B5EF4-FFF2-40B4-BE49-F238E27FC236}">
                  <a16:creationId xmlns="" xmlns:a16="http://schemas.microsoft.com/office/drawing/2014/main" id="{197366B8-42B5-4B54-8A3D-0ADB236786E9}"/>
                </a:ext>
              </a:extLst>
            </p:cNvPr>
            <p:cNvSpPr/>
            <p:nvPr/>
          </p:nvSpPr>
          <p:spPr bwMode="auto">
            <a:xfrm>
              <a:off x="1244550" y="4149428"/>
              <a:ext cx="235365" cy="171790"/>
            </a:xfrm>
            <a:custGeom>
              <a:avLst/>
              <a:gdLst>
                <a:gd name="T0" fmla="*/ 3 w 26"/>
                <a:gd name="T1" fmla="*/ 0 h 19"/>
                <a:gd name="T2" fmla="*/ 0 w 26"/>
                <a:gd name="T3" fmla="*/ 16 h 19"/>
                <a:gd name="T4" fmla="*/ 23 w 26"/>
                <a:gd name="T5" fmla="*/ 19 h 19"/>
                <a:gd name="T6" fmla="*/ 26 w 26"/>
                <a:gd name="T7" fmla="*/ 6 h 19"/>
                <a:gd name="T8" fmla="*/ 3 w 26"/>
                <a:gd name="T9" fmla="*/ 0 h 19"/>
              </a:gdLst>
              <a:ahLst/>
              <a:cxnLst>
                <a:cxn ang="0">
                  <a:pos x="T0" y="T1"/>
                </a:cxn>
                <a:cxn ang="0">
                  <a:pos x="T2" y="T3"/>
                </a:cxn>
                <a:cxn ang="0">
                  <a:pos x="T4" y="T5"/>
                </a:cxn>
                <a:cxn ang="0">
                  <a:pos x="T6" y="T7"/>
                </a:cxn>
                <a:cxn ang="0">
                  <a:pos x="T8" y="T9"/>
                </a:cxn>
              </a:cxnLst>
              <a:rect l="0" t="0" r="r" b="b"/>
              <a:pathLst>
                <a:path w="26" h="19">
                  <a:moveTo>
                    <a:pt x="3" y="0"/>
                  </a:moveTo>
                  <a:cubicBezTo>
                    <a:pt x="2" y="5"/>
                    <a:pt x="1" y="11"/>
                    <a:pt x="0" y="16"/>
                  </a:cubicBezTo>
                  <a:cubicBezTo>
                    <a:pt x="23" y="19"/>
                    <a:pt x="23" y="19"/>
                    <a:pt x="23" y="19"/>
                  </a:cubicBezTo>
                  <a:cubicBezTo>
                    <a:pt x="24" y="14"/>
                    <a:pt x="24" y="10"/>
                    <a:pt x="26" y="6"/>
                  </a:cubicBez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ïṣľïdè">
              <a:extLst>
                <a:ext uri="{FF2B5EF4-FFF2-40B4-BE49-F238E27FC236}">
                  <a16:creationId xmlns="" xmlns:a16="http://schemas.microsoft.com/office/drawing/2014/main" id="{B5762D4E-DB32-41BD-B839-EFC709409DA4}"/>
                </a:ext>
              </a:extLst>
            </p:cNvPr>
            <p:cNvSpPr/>
            <p:nvPr/>
          </p:nvSpPr>
          <p:spPr bwMode="auto">
            <a:xfrm>
              <a:off x="2306396" y="3352705"/>
              <a:ext cx="325994" cy="244834"/>
            </a:xfrm>
            <a:custGeom>
              <a:avLst/>
              <a:gdLst>
                <a:gd name="T0" fmla="*/ 8 w 36"/>
                <a:gd name="T1" fmla="*/ 23 h 27"/>
                <a:gd name="T2" fmla="*/ 28 w 36"/>
                <a:gd name="T3" fmla="*/ 27 h 27"/>
                <a:gd name="T4" fmla="*/ 36 w 36"/>
                <a:gd name="T5" fmla="*/ 5 h 27"/>
                <a:gd name="T6" fmla="*/ 3 w 36"/>
                <a:gd name="T7" fmla="*/ 0 h 27"/>
                <a:gd name="T8" fmla="*/ 0 w 36"/>
                <a:gd name="T9" fmla="*/ 0 h 27"/>
                <a:gd name="T10" fmla="*/ 8 w 36"/>
                <a:gd name="T11" fmla="*/ 23 h 27"/>
              </a:gdLst>
              <a:ahLst/>
              <a:cxnLst>
                <a:cxn ang="0">
                  <a:pos x="T0" y="T1"/>
                </a:cxn>
                <a:cxn ang="0">
                  <a:pos x="T2" y="T3"/>
                </a:cxn>
                <a:cxn ang="0">
                  <a:pos x="T4" y="T5"/>
                </a:cxn>
                <a:cxn ang="0">
                  <a:pos x="T6" y="T7"/>
                </a:cxn>
                <a:cxn ang="0">
                  <a:pos x="T8" y="T9"/>
                </a:cxn>
                <a:cxn ang="0">
                  <a:pos x="T10" y="T11"/>
                </a:cxn>
              </a:cxnLst>
              <a:rect l="0" t="0" r="r" b="b"/>
              <a:pathLst>
                <a:path w="36" h="27">
                  <a:moveTo>
                    <a:pt x="8" y="23"/>
                  </a:moveTo>
                  <a:cubicBezTo>
                    <a:pt x="15" y="24"/>
                    <a:pt x="22" y="25"/>
                    <a:pt x="28" y="27"/>
                  </a:cubicBezTo>
                  <a:cubicBezTo>
                    <a:pt x="36" y="5"/>
                    <a:pt x="36" y="5"/>
                    <a:pt x="36" y="5"/>
                  </a:cubicBezTo>
                  <a:cubicBezTo>
                    <a:pt x="25" y="2"/>
                    <a:pt x="14" y="0"/>
                    <a:pt x="3" y="0"/>
                  </a:cubicBezTo>
                  <a:cubicBezTo>
                    <a:pt x="2" y="0"/>
                    <a:pt x="1" y="0"/>
                    <a:pt x="0" y="0"/>
                  </a:cubicBezTo>
                  <a:lnTo>
                    <a:pt x="8" y="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îṧ1îḋe">
              <a:extLst>
                <a:ext uri="{FF2B5EF4-FFF2-40B4-BE49-F238E27FC236}">
                  <a16:creationId xmlns="" xmlns:a16="http://schemas.microsoft.com/office/drawing/2014/main" id="{EBDC8443-9F64-4FB2-A7A8-2E92B03A87F1}"/>
                </a:ext>
              </a:extLst>
            </p:cNvPr>
            <p:cNvSpPr/>
            <p:nvPr/>
          </p:nvSpPr>
          <p:spPr bwMode="auto">
            <a:xfrm>
              <a:off x="3185632" y="4465953"/>
              <a:ext cx="236718" cy="298941"/>
            </a:xfrm>
            <a:custGeom>
              <a:avLst/>
              <a:gdLst>
                <a:gd name="T0" fmla="*/ 21 w 26"/>
                <a:gd name="T1" fmla="*/ 33 h 33"/>
                <a:gd name="T2" fmla="*/ 26 w 26"/>
                <a:gd name="T3" fmla="*/ 0 h 33"/>
                <a:gd name="T4" fmla="*/ 3 w 26"/>
                <a:gd name="T5" fmla="*/ 0 h 33"/>
                <a:gd name="T6" fmla="*/ 0 w 26"/>
                <a:gd name="T7" fmla="*/ 23 h 33"/>
                <a:gd name="T8" fmla="*/ 21 w 26"/>
                <a:gd name="T9" fmla="*/ 33 h 33"/>
              </a:gdLst>
              <a:ahLst/>
              <a:cxnLst>
                <a:cxn ang="0">
                  <a:pos x="T0" y="T1"/>
                </a:cxn>
                <a:cxn ang="0">
                  <a:pos x="T2" y="T3"/>
                </a:cxn>
                <a:cxn ang="0">
                  <a:pos x="T4" y="T5"/>
                </a:cxn>
                <a:cxn ang="0">
                  <a:pos x="T6" y="T7"/>
                </a:cxn>
                <a:cxn ang="0">
                  <a:pos x="T8" y="T9"/>
                </a:cxn>
              </a:cxnLst>
              <a:rect l="0" t="0" r="r" b="b"/>
              <a:pathLst>
                <a:path w="26" h="33">
                  <a:moveTo>
                    <a:pt x="21" y="33"/>
                  </a:moveTo>
                  <a:cubicBezTo>
                    <a:pt x="24" y="23"/>
                    <a:pt x="26" y="12"/>
                    <a:pt x="26" y="0"/>
                  </a:cubicBezTo>
                  <a:cubicBezTo>
                    <a:pt x="3" y="0"/>
                    <a:pt x="3" y="0"/>
                    <a:pt x="3" y="0"/>
                  </a:cubicBezTo>
                  <a:cubicBezTo>
                    <a:pt x="3" y="8"/>
                    <a:pt x="2" y="16"/>
                    <a:pt x="0" y="23"/>
                  </a:cubicBezTo>
                  <a:lnTo>
                    <a:pt x="21" y="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îśļíḍé">
              <a:extLst>
                <a:ext uri="{FF2B5EF4-FFF2-40B4-BE49-F238E27FC236}">
                  <a16:creationId xmlns="" xmlns:a16="http://schemas.microsoft.com/office/drawing/2014/main" id="{EA6B8096-F540-4A0E-B4D4-81E47CE5B907}"/>
                </a:ext>
              </a:extLst>
            </p:cNvPr>
            <p:cNvSpPr/>
            <p:nvPr/>
          </p:nvSpPr>
          <p:spPr bwMode="auto">
            <a:xfrm>
              <a:off x="1753154" y="3381111"/>
              <a:ext cx="343578" cy="307057"/>
            </a:xfrm>
            <a:custGeom>
              <a:avLst/>
              <a:gdLst>
                <a:gd name="T0" fmla="*/ 38 w 38"/>
                <a:gd name="T1" fmla="*/ 23 h 34"/>
                <a:gd name="T2" fmla="*/ 37 w 38"/>
                <a:gd name="T3" fmla="*/ 0 h 34"/>
                <a:gd name="T4" fmla="*/ 0 w 38"/>
                <a:gd name="T5" fmla="*/ 15 h 34"/>
                <a:gd name="T6" fmla="*/ 13 w 38"/>
                <a:gd name="T7" fmla="*/ 34 h 34"/>
                <a:gd name="T8" fmla="*/ 38 w 38"/>
                <a:gd name="T9" fmla="*/ 23 h 34"/>
              </a:gdLst>
              <a:ahLst/>
              <a:cxnLst>
                <a:cxn ang="0">
                  <a:pos x="T0" y="T1"/>
                </a:cxn>
                <a:cxn ang="0">
                  <a:pos x="T2" y="T3"/>
                </a:cxn>
                <a:cxn ang="0">
                  <a:pos x="T4" y="T5"/>
                </a:cxn>
                <a:cxn ang="0">
                  <a:pos x="T6" y="T7"/>
                </a:cxn>
                <a:cxn ang="0">
                  <a:pos x="T8" y="T9"/>
                </a:cxn>
              </a:cxnLst>
              <a:rect l="0" t="0" r="r" b="b"/>
              <a:pathLst>
                <a:path w="38" h="34">
                  <a:moveTo>
                    <a:pt x="38" y="23"/>
                  </a:moveTo>
                  <a:cubicBezTo>
                    <a:pt x="37" y="0"/>
                    <a:pt x="37" y="0"/>
                    <a:pt x="37" y="0"/>
                  </a:cubicBezTo>
                  <a:cubicBezTo>
                    <a:pt x="24" y="3"/>
                    <a:pt x="11" y="8"/>
                    <a:pt x="0" y="15"/>
                  </a:cubicBezTo>
                  <a:cubicBezTo>
                    <a:pt x="13" y="34"/>
                    <a:pt x="13" y="34"/>
                    <a:pt x="13" y="34"/>
                  </a:cubicBezTo>
                  <a:cubicBezTo>
                    <a:pt x="21" y="29"/>
                    <a:pt x="29" y="26"/>
                    <a:pt x="38"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îŝ1îďè">
              <a:extLst>
                <a:ext uri="{FF2B5EF4-FFF2-40B4-BE49-F238E27FC236}">
                  <a16:creationId xmlns="" xmlns:a16="http://schemas.microsoft.com/office/drawing/2014/main" id="{8E6250D1-C260-4F45-8870-832AF698F0AC}"/>
                </a:ext>
              </a:extLst>
            </p:cNvPr>
            <p:cNvSpPr/>
            <p:nvPr/>
          </p:nvSpPr>
          <p:spPr bwMode="auto">
            <a:xfrm>
              <a:off x="1535374" y="5073301"/>
              <a:ext cx="235365" cy="216427"/>
            </a:xfrm>
            <a:custGeom>
              <a:avLst/>
              <a:gdLst>
                <a:gd name="T0" fmla="*/ 19 w 26"/>
                <a:gd name="T1" fmla="*/ 0 h 24"/>
                <a:gd name="T2" fmla="*/ 0 w 26"/>
                <a:gd name="T3" fmla="*/ 13 h 24"/>
                <a:gd name="T4" fmla="*/ 12 w 26"/>
                <a:gd name="T5" fmla="*/ 24 h 24"/>
                <a:gd name="T6" fmla="*/ 26 w 26"/>
                <a:gd name="T7" fmla="*/ 6 h 24"/>
                <a:gd name="T8" fmla="*/ 19 w 26"/>
                <a:gd name="T9" fmla="*/ 0 h 24"/>
              </a:gdLst>
              <a:ahLst/>
              <a:cxnLst>
                <a:cxn ang="0">
                  <a:pos x="T0" y="T1"/>
                </a:cxn>
                <a:cxn ang="0">
                  <a:pos x="T2" y="T3"/>
                </a:cxn>
                <a:cxn ang="0">
                  <a:pos x="T4" y="T5"/>
                </a:cxn>
                <a:cxn ang="0">
                  <a:pos x="T6" y="T7"/>
                </a:cxn>
                <a:cxn ang="0">
                  <a:pos x="T8" y="T9"/>
                </a:cxn>
              </a:cxnLst>
              <a:rect l="0" t="0" r="r" b="b"/>
              <a:pathLst>
                <a:path w="26" h="24">
                  <a:moveTo>
                    <a:pt x="19" y="0"/>
                  </a:moveTo>
                  <a:cubicBezTo>
                    <a:pt x="0" y="13"/>
                    <a:pt x="0" y="13"/>
                    <a:pt x="0" y="13"/>
                  </a:cubicBezTo>
                  <a:cubicBezTo>
                    <a:pt x="3" y="17"/>
                    <a:pt x="7" y="21"/>
                    <a:pt x="12" y="24"/>
                  </a:cubicBezTo>
                  <a:cubicBezTo>
                    <a:pt x="26" y="6"/>
                    <a:pt x="26" y="6"/>
                    <a:pt x="26" y="6"/>
                  </a:cubicBezTo>
                  <a:cubicBezTo>
                    <a:pt x="23" y="4"/>
                    <a:pt x="21" y="2"/>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ïšliḑè">
              <a:extLst>
                <a:ext uri="{FF2B5EF4-FFF2-40B4-BE49-F238E27FC236}">
                  <a16:creationId xmlns="" xmlns:a16="http://schemas.microsoft.com/office/drawing/2014/main" id="{F997FE75-F33C-4B6E-8F9E-7488F9832CA6}"/>
                </a:ext>
              </a:extLst>
            </p:cNvPr>
            <p:cNvSpPr/>
            <p:nvPr/>
          </p:nvSpPr>
          <p:spPr bwMode="auto">
            <a:xfrm>
              <a:off x="1325710" y="4810883"/>
              <a:ext cx="217780" cy="206959"/>
            </a:xfrm>
            <a:custGeom>
              <a:avLst/>
              <a:gdLst>
                <a:gd name="T0" fmla="*/ 24 w 24"/>
                <a:gd name="T1" fmla="*/ 4 h 23"/>
                <a:gd name="T2" fmla="*/ 21 w 24"/>
                <a:gd name="T3" fmla="*/ 0 h 23"/>
                <a:gd name="T4" fmla="*/ 0 w 24"/>
                <a:gd name="T5" fmla="*/ 9 h 23"/>
                <a:gd name="T6" fmla="*/ 8 w 24"/>
                <a:gd name="T7" fmla="*/ 23 h 23"/>
                <a:gd name="T8" fmla="*/ 24 w 24"/>
                <a:gd name="T9" fmla="*/ 4 h 23"/>
              </a:gdLst>
              <a:ahLst/>
              <a:cxnLst>
                <a:cxn ang="0">
                  <a:pos x="T0" y="T1"/>
                </a:cxn>
                <a:cxn ang="0">
                  <a:pos x="T2" y="T3"/>
                </a:cxn>
                <a:cxn ang="0">
                  <a:pos x="T4" y="T5"/>
                </a:cxn>
                <a:cxn ang="0">
                  <a:pos x="T6" y="T7"/>
                </a:cxn>
                <a:cxn ang="0">
                  <a:pos x="T8" y="T9"/>
                </a:cxn>
              </a:cxnLst>
              <a:rect l="0" t="0" r="r" b="b"/>
              <a:pathLst>
                <a:path w="24" h="23">
                  <a:moveTo>
                    <a:pt x="24" y="4"/>
                  </a:moveTo>
                  <a:cubicBezTo>
                    <a:pt x="23" y="2"/>
                    <a:pt x="22" y="1"/>
                    <a:pt x="21" y="0"/>
                  </a:cubicBezTo>
                  <a:cubicBezTo>
                    <a:pt x="0" y="9"/>
                    <a:pt x="0" y="9"/>
                    <a:pt x="0" y="9"/>
                  </a:cubicBezTo>
                  <a:cubicBezTo>
                    <a:pt x="2" y="14"/>
                    <a:pt x="5" y="18"/>
                    <a:pt x="8" y="23"/>
                  </a:cubicBezTo>
                  <a:lnTo>
                    <a:pt x="2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ïṩ1ïḓê">
              <a:extLst>
                <a:ext uri="{FF2B5EF4-FFF2-40B4-BE49-F238E27FC236}">
                  <a16:creationId xmlns="" xmlns:a16="http://schemas.microsoft.com/office/drawing/2014/main" id="{75336DD2-1F8A-4EB9-AEC7-AAF55BEB4AC2}"/>
                </a:ext>
              </a:extLst>
            </p:cNvPr>
            <p:cNvSpPr/>
            <p:nvPr/>
          </p:nvSpPr>
          <p:spPr bwMode="auto">
            <a:xfrm>
              <a:off x="2541761" y="4936682"/>
              <a:ext cx="743969" cy="570827"/>
            </a:xfrm>
            <a:custGeom>
              <a:avLst/>
              <a:gdLst>
                <a:gd name="T0" fmla="*/ 0 w 82"/>
                <a:gd name="T1" fmla="*/ 40 h 63"/>
                <a:gd name="T2" fmla="*/ 2 w 82"/>
                <a:gd name="T3" fmla="*/ 63 h 63"/>
                <a:gd name="T4" fmla="*/ 82 w 82"/>
                <a:gd name="T5" fmla="*/ 4 h 63"/>
                <a:gd name="T6" fmla="*/ 58 w 82"/>
                <a:gd name="T7" fmla="*/ 0 h 63"/>
                <a:gd name="T8" fmla="*/ 0 w 82"/>
                <a:gd name="T9" fmla="*/ 40 h 63"/>
              </a:gdLst>
              <a:ahLst/>
              <a:cxnLst>
                <a:cxn ang="0">
                  <a:pos x="T0" y="T1"/>
                </a:cxn>
                <a:cxn ang="0">
                  <a:pos x="T2" y="T3"/>
                </a:cxn>
                <a:cxn ang="0">
                  <a:pos x="T4" y="T5"/>
                </a:cxn>
                <a:cxn ang="0">
                  <a:pos x="T6" y="T7"/>
                </a:cxn>
                <a:cxn ang="0">
                  <a:pos x="T8" y="T9"/>
                </a:cxn>
              </a:cxnLst>
              <a:rect l="0" t="0" r="r" b="b"/>
              <a:pathLst>
                <a:path w="82" h="63">
                  <a:moveTo>
                    <a:pt x="0" y="40"/>
                  </a:moveTo>
                  <a:cubicBezTo>
                    <a:pt x="2" y="63"/>
                    <a:pt x="2" y="63"/>
                    <a:pt x="2" y="63"/>
                  </a:cubicBezTo>
                  <a:cubicBezTo>
                    <a:pt x="37" y="56"/>
                    <a:pt x="66" y="34"/>
                    <a:pt x="82" y="4"/>
                  </a:cubicBezTo>
                  <a:cubicBezTo>
                    <a:pt x="58" y="0"/>
                    <a:pt x="58" y="0"/>
                    <a:pt x="58" y="0"/>
                  </a:cubicBezTo>
                  <a:cubicBezTo>
                    <a:pt x="45" y="20"/>
                    <a:pt x="24" y="34"/>
                    <a:pt x="0"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iṡļiďé">
              <a:extLst>
                <a:ext uri="{FF2B5EF4-FFF2-40B4-BE49-F238E27FC236}">
                  <a16:creationId xmlns="" xmlns:a16="http://schemas.microsoft.com/office/drawing/2014/main" id="{5A8015F3-5644-4883-968C-66B122B7B965}"/>
                </a:ext>
              </a:extLst>
            </p:cNvPr>
            <p:cNvSpPr/>
            <p:nvPr/>
          </p:nvSpPr>
          <p:spPr bwMode="auto">
            <a:xfrm>
              <a:off x="1289188" y="3995223"/>
              <a:ext cx="227249" cy="173142"/>
            </a:xfrm>
            <a:custGeom>
              <a:avLst/>
              <a:gdLst>
                <a:gd name="T0" fmla="*/ 5 w 25"/>
                <a:gd name="T1" fmla="*/ 0 h 19"/>
                <a:gd name="T2" fmla="*/ 0 w 25"/>
                <a:gd name="T3" fmla="*/ 13 h 19"/>
                <a:gd name="T4" fmla="*/ 22 w 25"/>
                <a:gd name="T5" fmla="*/ 19 h 19"/>
                <a:gd name="T6" fmla="*/ 25 w 25"/>
                <a:gd name="T7" fmla="*/ 10 h 19"/>
                <a:gd name="T8" fmla="*/ 5 w 25"/>
                <a:gd name="T9" fmla="*/ 0 h 19"/>
              </a:gdLst>
              <a:ahLst/>
              <a:cxnLst>
                <a:cxn ang="0">
                  <a:pos x="T0" y="T1"/>
                </a:cxn>
                <a:cxn ang="0">
                  <a:pos x="T2" y="T3"/>
                </a:cxn>
                <a:cxn ang="0">
                  <a:pos x="T4" y="T5"/>
                </a:cxn>
                <a:cxn ang="0">
                  <a:pos x="T6" y="T7"/>
                </a:cxn>
                <a:cxn ang="0">
                  <a:pos x="T8" y="T9"/>
                </a:cxn>
              </a:cxnLst>
              <a:rect l="0" t="0" r="r" b="b"/>
              <a:pathLst>
                <a:path w="25" h="19">
                  <a:moveTo>
                    <a:pt x="5" y="0"/>
                  </a:moveTo>
                  <a:cubicBezTo>
                    <a:pt x="3" y="4"/>
                    <a:pt x="1" y="8"/>
                    <a:pt x="0" y="13"/>
                  </a:cubicBezTo>
                  <a:cubicBezTo>
                    <a:pt x="22" y="19"/>
                    <a:pt x="22" y="19"/>
                    <a:pt x="22" y="19"/>
                  </a:cubicBezTo>
                  <a:cubicBezTo>
                    <a:pt x="23" y="16"/>
                    <a:pt x="24" y="13"/>
                    <a:pt x="25" y="10"/>
                  </a:cubicBez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ïṣļîdè">
              <a:extLst>
                <a:ext uri="{FF2B5EF4-FFF2-40B4-BE49-F238E27FC236}">
                  <a16:creationId xmlns="" xmlns:a16="http://schemas.microsoft.com/office/drawing/2014/main" id="{8B779DBC-487C-49CC-8CDA-74FC0A257814}"/>
                </a:ext>
              </a:extLst>
            </p:cNvPr>
            <p:cNvSpPr/>
            <p:nvPr/>
          </p:nvSpPr>
          <p:spPr bwMode="auto">
            <a:xfrm>
              <a:off x="1344648" y="3832903"/>
              <a:ext cx="252950" cy="217780"/>
            </a:xfrm>
            <a:custGeom>
              <a:avLst/>
              <a:gdLst>
                <a:gd name="T0" fmla="*/ 21 w 28"/>
                <a:gd name="T1" fmla="*/ 24 h 24"/>
                <a:gd name="T2" fmla="*/ 28 w 28"/>
                <a:gd name="T3" fmla="*/ 13 h 24"/>
                <a:gd name="T4" fmla="*/ 9 w 28"/>
                <a:gd name="T5" fmla="*/ 0 h 24"/>
                <a:gd name="T6" fmla="*/ 0 w 28"/>
                <a:gd name="T7" fmla="*/ 14 h 24"/>
                <a:gd name="T8" fmla="*/ 21 w 28"/>
                <a:gd name="T9" fmla="*/ 24 h 24"/>
              </a:gdLst>
              <a:ahLst/>
              <a:cxnLst>
                <a:cxn ang="0">
                  <a:pos x="T0" y="T1"/>
                </a:cxn>
                <a:cxn ang="0">
                  <a:pos x="T2" y="T3"/>
                </a:cxn>
                <a:cxn ang="0">
                  <a:pos x="T4" y="T5"/>
                </a:cxn>
                <a:cxn ang="0">
                  <a:pos x="T6" y="T7"/>
                </a:cxn>
                <a:cxn ang="0">
                  <a:pos x="T8" y="T9"/>
                </a:cxn>
              </a:cxnLst>
              <a:rect l="0" t="0" r="r" b="b"/>
              <a:pathLst>
                <a:path w="28" h="24">
                  <a:moveTo>
                    <a:pt x="21" y="24"/>
                  </a:moveTo>
                  <a:cubicBezTo>
                    <a:pt x="23" y="20"/>
                    <a:pt x="25" y="17"/>
                    <a:pt x="28" y="13"/>
                  </a:cubicBezTo>
                  <a:cubicBezTo>
                    <a:pt x="9" y="0"/>
                    <a:pt x="9" y="0"/>
                    <a:pt x="9" y="0"/>
                  </a:cubicBezTo>
                  <a:cubicBezTo>
                    <a:pt x="6" y="4"/>
                    <a:pt x="3" y="9"/>
                    <a:pt x="0" y="14"/>
                  </a:cubicBezTo>
                  <a:lnTo>
                    <a:pt x="21"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61" name="îṣ1îďe">
            <a:extLst>
              <a:ext uri="{FF2B5EF4-FFF2-40B4-BE49-F238E27FC236}">
                <a16:creationId xmlns="" xmlns:a16="http://schemas.microsoft.com/office/drawing/2014/main" id="{E2B62D4D-E949-403D-B46F-E6C2528281F0}"/>
              </a:ext>
            </a:extLst>
          </p:cNvPr>
          <p:cNvSpPr/>
          <p:nvPr/>
        </p:nvSpPr>
        <p:spPr bwMode="auto">
          <a:xfrm>
            <a:off x="1708798" y="3797735"/>
            <a:ext cx="919610" cy="2354391"/>
          </a:xfrm>
          <a:custGeom>
            <a:avLst/>
            <a:gdLst>
              <a:gd name="T0" fmla="*/ 18 w 62"/>
              <a:gd name="T1" fmla="*/ 0 h 167"/>
              <a:gd name="T2" fmla="*/ 44 w 62"/>
              <a:gd name="T3" fmla="*/ 0 h 167"/>
              <a:gd name="T4" fmla="*/ 62 w 62"/>
              <a:gd name="T5" fmla="*/ 167 h 167"/>
              <a:gd name="T6" fmla="*/ 0 w 62"/>
              <a:gd name="T7" fmla="*/ 167 h 167"/>
              <a:gd name="T8" fmla="*/ 18 w 62"/>
              <a:gd name="T9" fmla="*/ 0 h 167"/>
            </a:gdLst>
            <a:ahLst/>
            <a:cxnLst>
              <a:cxn ang="0">
                <a:pos x="T0" y="T1"/>
              </a:cxn>
              <a:cxn ang="0">
                <a:pos x="T2" y="T3"/>
              </a:cxn>
              <a:cxn ang="0">
                <a:pos x="T4" y="T5"/>
              </a:cxn>
              <a:cxn ang="0">
                <a:pos x="T6" y="T7"/>
              </a:cxn>
              <a:cxn ang="0">
                <a:pos x="T8" y="T9"/>
              </a:cxn>
            </a:cxnLst>
            <a:rect l="0" t="0" r="r" b="b"/>
            <a:pathLst>
              <a:path w="62" h="167">
                <a:moveTo>
                  <a:pt x="18" y="0"/>
                </a:moveTo>
                <a:cubicBezTo>
                  <a:pt x="26" y="2"/>
                  <a:pt x="35" y="2"/>
                  <a:pt x="44" y="0"/>
                </a:cubicBezTo>
                <a:cubicBezTo>
                  <a:pt x="62" y="167"/>
                  <a:pt x="62" y="167"/>
                  <a:pt x="62" y="167"/>
                </a:cubicBezTo>
                <a:cubicBezTo>
                  <a:pt x="0" y="167"/>
                  <a:pt x="0" y="167"/>
                  <a:pt x="0" y="167"/>
                </a:cubicBezTo>
                <a:cubicBezTo>
                  <a:pt x="18" y="0"/>
                  <a:pt x="18" y="0"/>
                  <a:pt x="18" y="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i$ḷïďe">
            <a:extLst>
              <a:ext uri="{FF2B5EF4-FFF2-40B4-BE49-F238E27FC236}">
                <a16:creationId xmlns="" xmlns:a16="http://schemas.microsoft.com/office/drawing/2014/main" id="{D696F1F7-7174-4A05-ABB7-C020F682EEB0}"/>
              </a:ext>
            </a:extLst>
          </p:cNvPr>
          <p:cNvSpPr/>
          <p:nvPr/>
        </p:nvSpPr>
        <p:spPr bwMode="auto">
          <a:xfrm>
            <a:off x="389068" y="1175657"/>
            <a:ext cx="3839815" cy="3410388"/>
          </a:xfrm>
          <a:custGeom>
            <a:avLst/>
            <a:gdLst>
              <a:gd name="T0" fmla="*/ 134 w 259"/>
              <a:gd name="T1" fmla="*/ 153 h 242"/>
              <a:gd name="T2" fmla="*/ 126 w 259"/>
              <a:gd name="T3" fmla="*/ 133 h 242"/>
              <a:gd name="T4" fmla="*/ 106 w 259"/>
              <a:gd name="T5" fmla="*/ 141 h 242"/>
              <a:gd name="T6" fmla="*/ 114 w 259"/>
              <a:gd name="T7" fmla="*/ 161 h 242"/>
              <a:gd name="T8" fmla="*/ 134 w 259"/>
              <a:gd name="T9" fmla="*/ 153 h 242"/>
              <a:gd name="T10" fmla="*/ 153 w 259"/>
              <a:gd name="T11" fmla="*/ 147 h 242"/>
              <a:gd name="T12" fmla="*/ 132 w 259"/>
              <a:gd name="T13" fmla="*/ 116 h 242"/>
              <a:gd name="T14" fmla="*/ 131 w 259"/>
              <a:gd name="T15" fmla="*/ 116 h 242"/>
              <a:gd name="T16" fmla="*/ 138 w 259"/>
              <a:gd name="T17" fmla="*/ 104 h 242"/>
              <a:gd name="T18" fmla="*/ 138 w 259"/>
              <a:gd name="T19" fmla="*/ 96 h 242"/>
              <a:gd name="T20" fmla="*/ 107 w 259"/>
              <a:gd name="T21" fmla="*/ 10 h 242"/>
              <a:gd name="T22" fmla="*/ 95 w 259"/>
              <a:gd name="T23" fmla="*/ 11 h 242"/>
              <a:gd name="T24" fmla="*/ 103 w 259"/>
              <a:gd name="T25" fmla="*/ 118 h 242"/>
              <a:gd name="T26" fmla="*/ 89 w 259"/>
              <a:gd name="T27" fmla="*/ 134 h 242"/>
              <a:gd name="T28" fmla="*/ 87 w 259"/>
              <a:gd name="T29" fmla="*/ 153 h 242"/>
              <a:gd name="T30" fmla="*/ 74 w 259"/>
              <a:gd name="T31" fmla="*/ 153 h 242"/>
              <a:gd name="T32" fmla="*/ 67 w 259"/>
              <a:gd name="T33" fmla="*/ 156 h 242"/>
              <a:gd name="T34" fmla="*/ 7 w 259"/>
              <a:gd name="T35" fmla="*/ 227 h 242"/>
              <a:gd name="T36" fmla="*/ 15 w 259"/>
              <a:gd name="T37" fmla="*/ 236 h 242"/>
              <a:gd name="T38" fmla="*/ 103 w 259"/>
              <a:gd name="T39" fmla="*/ 176 h 242"/>
              <a:gd name="T40" fmla="*/ 107 w 259"/>
              <a:gd name="T41" fmla="*/ 177 h 242"/>
              <a:gd name="T42" fmla="*/ 141 w 259"/>
              <a:gd name="T43" fmla="*/ 172 h 242"/>
              <a:gd name="T44" fmla="*/ 148 w 259"/>
              <a:gd name="T45" fmla="*/ 184 h 242"/>
              <a:gd name="T46" fmla="*/ 154 w 259"/>
              <a:gd name="T47" fmla="*/ 188 h 242"/>
              <a:gd name="T48" fmla="*/ 245 w 259"/>
              <a:gd name="T49" fmla="*/ 204 h 242"/>
              <a:gd name="T50" fmla="*/ 249 w 259"/>
              <a:gd name="T51" fmla="*/ 194 h 242"/>
              <a:gd name="T52" fmla="*/ 153 w 259"/>
              <a:gd name="T53"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134" y="153"/>
                </a:moveTo>
                <a:cubicBezTo>
                  <a:pt x="137" y="145"/>
                  <a:pt x="133" y="136"/>
                  <a:pt x="126" y="133"/>
                </a:cubicBezTo>
                <a:cubicBezTo>
                  <a:pt x="118" y="130"/>
                  <a:pt x="109" y="133"/>
                  <a:pt x="106" y="141"/>
                </a:cubicBezTo>
                <a:cubicBezTo>
                  <a:pt x="102" y="149"/>
                  <a:pt x="106" y="158"/>
                  <a:pt x="114" y="161"/>
                </a:cubicBezTo>
                <a:cubicBezTo>
                  <a:pt x="122" y="164"/>
                  <a:pt x="131" y="161"/>
                  <a:pt x="134" y="153"/>
                </a:cubicBezTo>
                <a:close/>
                <a:moveTo>
                  <a:pt x="153" y="147"/>
                </a:moveTo>
                <a:cubicBezTo>
                  <a:pt x="153" y="134"/>
                  <a:pt x="145" y="122"/>
                  <a:pt x="132" y="116"/>
                </a:cubicBezTo>
                <a:cubicBezTo>
                  <a:pt x="132" y="116"/>
                  <a:pt x="131" y="116"/>
                  <a:pt x="131" y="116"/>
                </a:cubicBezTo>
                <a:cubicBezTo>
                  <a:pt x="134" y="112"/>
                  <a:pt x="136" y="108"/>
                  <a:pt x="138" y="104"/>
                </a:cubicBezTo>
                <a:cubicBezTo>
                  <a:pt x="139" y="101"/>
                  <a:pt x="139" y="100"/>
                  <a:pt x="138" y="96"/>
                </a:cubicBezTo>
                <a:cubicBezTo>
                  <a:pt x="107" y="10"/>
                  <a:pt x="107" y="10"/>
                  <a:pt x="107" y="10"/>
                </a:cubicBezTo>
                <a:cubicBezTo>
                  <a:pt x="105" y="0"/>
                  <a:pt x="96" y="0"/>
                  <a:pt x="95" y="11"/>
                </a:cubicBezTo>
                <a:cubicBezTo>
                  <a:pt x="103" y="118"/>
                  <a:pt x="103" y="118"/>
                  <a:pt x="103" y="118"/>
                </a:cubicBezTo>
                <a:cubicBezTo>
                  <a:pt x="97" y="122"/>
                  <a:pt x="92" y="127"/>
                  <a:pt x="89" y="134"/>
                </a:cubicBezTo>
                <a:cubicBezTo>
                  <a:pt x="87" y="141"/>
                  <a:pt x="86" y="147"/>
                  <a:pt x="87" y="153"/>
                </a:cubicBezTo>
                <a:cubicBezTo>
                  <a:pt x="83" y="152"/>
                  <a:pt x="78" y="152"/>
                  <a:pt x="74" y="153"/>
                </a:cubicBezTo>
                <a:cubicBezTo>
                  <a:pt x="70" y="153"/>
                  <a:pt x="70" y="154"/>
                  <a:pt x="67" y="156"/>
                </a:cubicBezTo>
                <a:cubicBezTo>
                  <a:pt x="7" y="227"/>
                  <a:pt x="7" y="227"/>
                  <a:pt x="7" y="227"/>
                </a:cubicBezTo>
                <a:cubicBezTo>
                  <a:pt x="0" y="233"/>
                  <a:pt x="4" y="242"/>
                  <a:pt x="15" y="236"/>
                </a:cubicBezTo>
                <a:cubicBezTo>
                  <a:pt x="103" y="176"/>
                  <a:pt x="103" y="176"/>
                  <a:pt x="103" y="176"/>
                </a:cubicBezTo>
                <a:cubicBezTo>
                  <a:pt x="105" y="176"/>
                  <a:pt x="106" y="177"/>
                  <a:pt x="107" y="177"/>
                </a:cubicBezTo>
                <a:cubicBezTo>
                  <a:pt x="119" y="182"/>
                  <a:pt x="132" y="180"/>
                  <a:pt x="141" y="172"/>
                </a:cubicBezTo>
                <a:cubicBezTo>
                  <a:pt x="143" y="176"/>
                  <a:pt x="145" y="181"/>
                  <a:pt x="148" y="184"/>
                </a:cubicBezTo>
                <a:cubicBezTo>
                  <a:pt x="150" y="187"/>
                  <a:pt x="151" y="187"/>
                  <a:pt x="154" y="188"/>
                </a:cubicBezTo>
                <a:cubicBezTo>
                  <a:pt x="245" y="204"/>
                  <a:pt x="245" y="204"/>
                  <a:pt x="245" y="204"/>
                </a:cubicBezTo>
                <a:cubicBezTo>
                  <a:pt x="255" y="207"/>
                  <a:pt x="259" y="199"/>
                  <a:pt x="249" y="194"/>
                </a:cubicBezTo>
                <a:cubicBezTo>
                  <a:pt x="153" y="147"/>
                  <a:pt x="153" y="147"/>
                  <a:pt x="153" y="147"/>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65" name="îṧľídé">
            <a:extLst>
              <a:ext uri="{FF2B5EF4-FFF2-40B4-BE49-F238E27FC236}">
                <a16:creationId xmlns="" xmlns:a16="http://schemas.microsoft.com/office/drawing/2014/main" id="{89FB53ED-7EF5-4CBB-8849-60D914C1653F}"/>
              </a:ext>
            </a:extLst>
          </p:cNvPr>
          <p:cNvGrpSpPr/>
          <p:nvPr/>
        </p:nvGrpSpPr>
        <p:grpSpPr>
          <a:xfrm>
            <a:off x="4644892" y="2908831"/>
            <a:ext cx="2848294" cy="1196637"/>
            <a:chOff x="4897502" y="2297137"/>
            <a:chExt cx="2108063" cy="970279"/>
          </a:xfrm>
        </p:grpSpPr>
        <p:sp>
          <p:nvSpPr>
            <p:cNvPr id="175" name="iṥḷíḓe">
              <a:extLst>
                <a:ext uri="{FF2B5EF4-FFF2-40B4-BE49-F238E27FC236}">
                  <a16:creationId xmlns="" xmlns:a16="http://schemas.microsoft.com/office/drawing/2014/main" id="{E5495DC7-AB56-4BF2-86B4-42BB99F373B3}"/>
                </a:ext>
              </a:extLst>
            </p:cNvPr>
            <p:cNvSpPr/>
            <p:nvPr/>
          </p:nvSpPr>
          <p:spPr bwMode="auto">
            <a:xfrm>
              <a:off x="4897502" y="2631905"/>
              <a:ext cx="2108063" cy="635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列入财政部固定资产分类目录和教育部高等学校固定资产分类目录的物资</a:t>
              </a:r>
              <a:endParaRPr lang="en-US" altLang="zh-CN" sz="1400" b="1" dirty="0"/>
            </a:p>
          </p:txBody>
        </p:sp>
        <p:sp>
          <p:nvSpPr>
            <p:cNvPr id="176" name="îśḷïḍê">
              <a:extLst>
                <a:ext uri="{FF2B5EF4-FFF2-40B4-BE49-F238E27FC236}">
                  <a16:creationId xmlns="" xmlns:a16="http://schemas.microsoft.com/office/drawing/2014/main" id="{612022DC-0D6A-4090-924A-D0684B4925E3}"/>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01.</a:t>
              </a:r>
              <a:r>
                <a:rPr lang="zh-CN" altLang="en-US" sz="1800" b="1" dirty="0" smtClean="0"/>
                <a:t>按照分类</a:t>
              </a:r>
              <a:endParaRPr lang="en-US" altLang="zh-CN" sz="1800" b="1" dirty="0"/>
            </a:p>
          </p:txBody>
        </p:sp>
      </p:grpSp>
      <p:grpSp>
        <p:nvGrpSpPr>
          <p:cNvPr id="166" name="íšḷiḋé">
            <a:extLst>
              <a:ext uri="{FF2B5EF4-FFF2-40B4-BE49-F238E27FC236}">
                <a16:creationId xmlns="" xmlns:a16="http://schemas.microsoft.com/office/drawing/2014/main" id="{C34E84AB-B684-4A9D-806C-5025E8283E73}"/>
              </a:ext>
            </a:extLst>
          </p:cNvPr>
          <p:cNvGrpSpPr/>
          <p:nvPr/>
        </p:nvGrpSpPr>
        <p:grpSpPr>
          <a:xfrm>
            <a:off x="4644891" y="4672394"/>
            <a:ext cx="3360763" cy="1691094"/>
            <a:chOff x="4897502" y="3768233"/>
            <a:chExt cx="2108063" cy="970279"/>
          </a:xfrm>
        </p:grpSpPr>
        <p:sp>
          <p:nvSpPr>
            <p:cNvPr id="173" name="ísļïḓé">
              <a:extLst>
                <a:ext uri="{FF2B5EF4-FFF2-40B4-BE49-F238E27FC236}">
                  <a16:creationId xmlns="" xmlns:a16="http://schemas.microsoft.com/office/drawing/2014/main" id="{B81E699A-A36E-4969-9880-7B3449CDCBC5}"/>
                </a:ext>
              </a:extLst>
            </p:cNvPr>
            <p:cNvSpPr/>
            <p:nvPr/>
          </p:nvSpPr>
          <p:spPr bwMode="auto">
            <a:xfrm>
              <a:off x="4897502" y="4053262"/>
              <a:ext cx="2108063" cy="68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原件、零件、配件等不单独做为固定资产管理。但同 一批次购入的原件、零件、配件能够组装成可以独立使用的设施 设备，且该设施设备价值超过 </a:t>
              </a:r>
              <a:r>
                <a:rPr lang="en-US" altLang="zh-CN" sz="1400" b="1" dirty="0" smtClean="0"/>
                <a:t>1000 </a:t>
              </a:r>
              <a:r>
                <a:rPr lang="zh-CN" altLang="en-US" sz="1400" b="1" dirty="0" smtClean="0"/>
                <a:t>元</a:t>
              </a:r>
              <a:r>
                <a:rPr lang="en-US" altLang="zh-CN" sz="1400" b="1" dirty="0" smtClean="0"/>
                <a:t>.</a:t>
              </a:r>
              <a:endParaRPr lang="en-US" altLang="zh-CN" sz="1400" b="1" dirty="0"/>
            </a:p>
          </p:txBody>
        </p:sp>
        <p:sp>
          <p:nvSpPr>
            <p:cNvPr id="174" name="isľídè">
              <a:extLst>
                <a:ext uri="{FF2B5EF4-FFF2-40B4-BE49-F238E27FC236}">
                  <a16:creationId xmlns="" xmlns:a16="http://schemas.microsoft.com/office/drawing/2014/main" id="{20E4AC77-5CBA-4AFF-A460-962A7F2544C3}"/>
                </a:ext>
              </a:extLst>
            </p:cNvPr>
            <p:cNvSpPr txBox="1"/>
            <p:nvPr/>
          </p:nvSpPr>
          <p:spPr bwMode="auto">
            <a:xfrm>
              <a:off x="4897502" y="3768233"/>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03.</a:t>
              </a:r>
              <a:r>
                <a:rPr lang="zh-CN" altLang="en-US" sz="1800" b="1" dirty="0" smtClean="0"/>
                <a:t>按照组装形式</a:t>
              </a:r>
              <a:endParaRPr lang="en-US" altLang="zh-CN" sz="1800" b="1" dirty="0"/>
            </a:p>
          </p:txBody>
        </p:sp>
      </p:grpSp>
      <p:grpSp>
        <p:nvGrpSpPr>
          <p:cNvPr id="167" name="íṡļíḍe">
            <a:extLst>
              <a:ext uri="{FF2B5EF4-FFF2-40B4-BE49-F238E27FC236}">
                <a16:creationId xmlns="" xmlns:a16="http://schemas.microsoft.com/office/drawing/2014/main" id="{9BFC92A9-EAAF-464A-A781-026F873C9467}"/>
              </a:ext>
            </a:extLst>
          </p:cNvPr>
          <p:cNvGrpSpPr/>
          <p:nvPr/>
        </p:nvGrpSpPr>
        <p:grpSpPr>
          <a:xfrm>
            <a:off x="8428667" y="2908832"/>
            <a:ext cx="2848294" cy="1317934"/>
            <a:chOff x="4897502" y="2297137"/>
            <a:chExt cx="2108063" cy="1380331"/>
          </a:xfrm>
        </p:grpSpPr>
        <p:sp>
          <p:nvSpPr>
            <p:cNvPr id="171" name="ísḻïḑé">
              <a:extLst>
                <a:ext uri="{FF2B5EF4-FFF2-40B4-BE49-F238E27FC236}">
                  <a16:creationId xmlns="" xmlns:a16="http://schemas.microsoft.com/office/drawing/2014/main" id="{CE7CD6DA-BC4D-4098-BAEE-47FCA5C3C532}"/>
                </a:ext>
              </a:extLst>
            </p:cNvPr>
            <p:cNvSpPr/>
            <p:nvPr/>
          </p:nvSpPr>
          <p:spPr bwMode="auto">
            <a:xfrm>
              <a:off x="4897502" y="2710016"/>
              <a:ext cx="2108063" cy="967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单位价值虽未达到上述起点标准，但耐用时间在一年 以上的、批量价值达到人民币 </a:t>
              </a:r>
              <a:r>
                <a:rPr lang="en-US" altLang="zh-CN" sz="1400" b="1" dirty="0" smtClean="0"/>
                <a:t>10000 </a:t>
              </a:r>
              <a:r>
                <a:rPr lang="zh-CN" altLang="en-US" sz="1400" b="1" dirty="0" smtClean="0"/>
                <a:t>元及以上的大批同类物资</a:t>
              </a:r>
              <a:endParaRPr lang="en-US" altLang="zh-CN" sz="1400" b="1" dirty="0"/>
            </a:p>
          </p:txBody>
        </p:sp>
        <p:sp>
          <p:nvSpPr>
            <p:cNvPr id="172" name="ïšľïḑè">
              <a:extLst>
                <a:ext uri="{FF2B5EF4-FFF2-40B4-BE49-F238E27FC236}">
                  <a16:creationId xmlns="" xmlns:a16="http://schemas.microsoft.com/office/drawing/2014/main" id="{90436A15-0FF6-4AAB-960C-0BCD42824B1D}"/>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02</a:t>
              </a:r>
              <a:r>
                <a:rPr lang="en-US" altLang="zh-CN" sz="1800" b="1" dirty="0" smtClean="0"/>
                <a:t>.</a:t>
              </a:r>
              <a:r>
                <a:rPr lang="zh-CN" altLang="en-US" sz="1800" b="1" dirty="0" smtClean="0"/>
                <a:t>按照价值</a:t>
              </a:r>
              <a:endParaRPr lang="en-US" altLang="zh-CN" sz="1800" b="1" dirty="0"/>
            </a:p>
          </p:txBody>
        </p:sp>
      </p:grpSp>
      <p:grpSp>
        <p:nvGrpSpPr>
          <p:cNvPr id="168" name="iṩḻïḓe">
            <a:extLst>
              <a:ext uri="{FF2B5EF4-FFF2-40B4-BE49-F238E27FC236}">
                <a16:creationId xmlns="" xmlns:a16="http://schemas.microsoft.com/office/drawing/2014/main" id="{ECEADD11-65C5-4FA1-A392-B531D252EA46}"/>
              </a:ext>
            </a:extLst>
          </p:cNvPr>
          <p:cNvGrpSpPr/>
          <p:nvPr/>
        </p:nvGrpSpPr>
        <p:grpSpPr>
          <a:xfrm>
            <a:off x="8428667" y="4616408"/>
            <a:ext cx="2848294" cy="926418"/>
            <a:chOff x="4897502" y="3768233"/>
            <a:chExt cx="2108063" cy="970279"/>
          </a:xfrm>
        </p:grpSpPr>
        <p:sp>
          <p:nvSpPr>
            <p:cNvPr id="169" name="íŝľîḋé">
              <a:extLst>
                <a:ext uri="{FF2B5EF4-FFF2-40B4-BE49-F238E27FC236}">
                  <a16:creationId xmlns="" xmlns:a16="http://schemas.microsoft.com/office/drawing/2014/main" id="{61D93E9F-910F-4EA5-B8E8-74290D1A8685}"/>
                </a:ext>
              </a:extLst>
            </p:cNvPr>
            <p:cNvSpPr/>
            <p:nvPr/>
          </p:nvSpPr>
          <p:spPr bwMode="auto">
            <a:xfrm>
              <a:off x="4897502" y="4181113"/>
              <a:ext cx="2108063" cy="557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图书、档案、文物及陈列品不论价值大小都按固定资产管理</a:t>
              </a:r>
              <a:endParaRPr lang="en-US" altLang="zh-CN" sz="1400" b="1" dirty="0"/>
            </a:p>
          </p:txBody>
        </p:sp>
        <p:sp>
          <p:nvSpPr>
            <p:cNvPr id="170" name="îSḻíḍé">
              <a:extLst>
                <a:ext uri="{FF2B5EF4-FFF2-40B4-BE49-F238E27FC236}">
                  <a16:creationId xmlns="" xmlns:a16="http://schemas.microsoft.com/office/drawing/2014/main" id="{4CBD062E-F708-4246-B415-3D21D36AF3BF}"/>
                </a:ext>
              </a:extLst>
            </p:cNvPr>
            <p:cNvSpPr txBox="1"/>
            <p:nvPr/>
          </p:nvSpPr>
          <p:spPr bwMode="auto">
            <a:xfrm>
              <a:off x="4897502" y="3768233"/>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04.</a:t>
              </a:r>
              <a:r>
                <a:rPr lang="zh-CN" altLang="en-US" sz="1800" b="1" dirty="0" smtClean="0"/>
                <a:t>特殊分类</a:t>
              </a:r>
              <a:endParaRPr lang="en-US" altLang="zh-CN" sz="1800" b="1" dirty="0"/>
            </a:p>
          </p:txBody>
        </p:sp>
      </p:grpSp>
      <p:pic>
        <p:nvPicPr>
          <p:cNvPr id="62466" name="Picture 2"/>
          <p:cNvPicPr>
            <a:picLocks noChangeAspect="1" noChangeArrowheads="1"/>
          </p:cNvPicPr>
          <p:nvPr/>
        </p:nvPicPr>
        <p:blipFill>
          <a:blip r:embed="rId2" cstate="print"/>
          <a:srcRect/>
          <a:stretch>
            <a:fillRect/>
          </a:stretch>
        </p:blipFill>
        <p:spPr bwMode="auto">
          <a:xfrm>
            <a:off x="4403262" y="1026367"/>
            <a:ext cx="6781800" cy="1724025"/>
          </a:xfrm>
          <a:prstGeom prst="rect">
            <a:avLst/>
          </a:prstGeom>
          <a:noFill/>
          <a:ln w="9525">
            <a:solidFill>
              <a:schemeClr val="tx1"/>
            </a:solidFill>
            <a:miter lim="800000"/>
            <a:headEnd/>
            <a:tailEnd/>
          </a:ln>
        </p:spPr>
      </p:pic>
      <p:cxnSp>
        <p:nvCxnSpPr>
          <p:cNvPr id="39" name="直接连接符 38"/>
          <p:cNvCxnSpPr/>
          <p:nvPr/>
        </p:nvCxnSpPr>
        <p:spPr>
          <a:xfrm>
            <a:off x="7427157" y="1436914"/>
            <a:ext cx="18101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516006" y="1866122"/>
            <a:ext cx="181013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ppt_x"/>
                                          </p:val>
                                        </p:tav>
                                        <p:tav tm="100000">
                                          <p:val>
                                            <p:strVal val="#ppt_x"/>
                                          </p:val>
                                        </p:tav>
                                      </p:tavLst>
                                    </p:anim>
                                    <p:anim calcmode="lin" valueType="num">
                                      <p:cBhvr additive="base">
                                        <p:cTn id="8" dur="500" fill="hold"/>
                                        <p:tgtEl>
                                          <p:spTgt spid="624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ppt_x</p:attrName>
                                        </p:attrNameLst>
                                      </p:cBhvr>
                                      <p:tavLst>
                                        <p:tav tm="0">
                                          <p:val>
                                            <p:strVal val="#ppt_x-#ppt_w/2"/>
                                          </p:val>
                                        </p:tav>
                                        <p:tav tm="100000">
                                          <p:val>
                                            <p:strVal val="#ppt_x"/>
                                          </p:val>
                                        </p:tav>
                                      </p:tavLst>
                                    </p:anim>
                                    <p:anim calcmode="lin" valueType="num">
                                      <p:cBhvr>
                                        <p:cTn id="14" dur="500" fill="hold"/>
                                        <p:tgtEl>
                                          <p:spTgt spid="39"/>
                                        </p:tgtEl>
                                        <p:attrNameLst>
                                          <p:attrName>ppt_y</p:attrName>
                                        </p:attrNameLst>
                                      </p:cBhvr>
                                      <p:tavLst>
                                        <p:tav tm="0">
                                          <p:val>
                                            <p:strVal val="#ppt_y"/>
                                          </p:val>
                                        </p:tav>
                                        <p:tav tm="100000">
                                          <p:val>
                                            <p:strVal val="#ppt_y"/>
                                          </p:val>
                                        </p:tav>
                                      </p:tavLst>
                                    </p:anim>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ppt_x</p:attrName>
                                        </p:attrNameLst>
                                      </p:cBhvr>
                                      <p:tavLst>
                                        <p:tav tm="0">
                                          <p:val>
                                            <p:strVal val="#ppt_x-#ppt_w/2"/>
                                          </p:val>
                                        </p:tav>
                                        <p:tav tm="100000">
                                          <p:val>
                                            <p:strVal val="#ppt_x"/>
                                          </p:val>
                                        </p:tav>
                                      </p:tavLst>
                                    </p:anim>
                                    <p:anim calcmode="lin" valueType="num">
                                      <p:cBhvr>
                                        <p:cTn id="22" dur="500" fill="hold"/>
                                        <p:tgtEl>
                                          <p:spTgt spid="41"/>
                                        </p:tgtEl>
                                        <p:attrNameLst>
                                          <p:attrName>ppt_y</p:attrName>
                                        </p:attrNameLst>
                                      </p:cBhvr>
                                      <p:tavLst>
                                        <p:tav tm="0">
                                          <p:val>
                                            <p:strVal val="#ppt_y"/>
                                          </p:val>
                                        </p:tav>
                                        <p:tav tm="100000">
                                          <p:val>
                                            <p:strVal val="#ppt_y"/>
                                          </p:val>
                                        </p:tav>
                                      </p:tavLst>
                                    </p:anim>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5"/>
                                        </p:tgtEl>
                                        <p:attrNameLst>
                                          <p:attrName>style.visibility</p:attrName>
                                        </p:attrNameLst>
                                      </p:cBhvr>
                                      <p:to>
                                        <p:strVal val="visible"/>
                                      </p:to>
                                    </p:set>
                                    <p:anim calcmode="lin" valueType="num">
                                      <p:cBhvr additive="base">
                                        <p:cTn id="29" dur="500" fill="hold"/>
                                        <p:tgtEl>
                                          <p:spTgt spid="165"/>
                                        </p:tgtEl>
                                        <p:attrNameLst>
                                          <p:attrName>ppt_x</p:attrName>
                                        </p:attrNameLst>
                                      </p:cBhvr>
                                      <p:tavLst>
                                        <p:tav tm="0">
                                          <p:val>
                                            <p:strVal val="#ppt_x"/>
                                          </p:val>
                                        </p:tav>
                                        <p:tav tm="100000">
                                          <p:val>
                                            <p:strVal val="#ppt_x"/>
                                          </p:val>
                                        </p:tav>
                                      </p:tavLst>
                                    </p:anim>
                                    <p:anim calcmode="lin" valueType="num">
                                      <p:cBhvr additive="base">
                                        <p:cTn id="30"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500" fill="hold"/>
                                        <p:tgtEl>
                                          <p:spTgt spid="167"/>
                                        </p:tgtEl>
                                        <p:attrNameLst>
                                          <p:attrName>ppt_x</p:attrName>
                                        </p:attrNameLst>
                                      </p:cBhvr>
                                      <p:tavLst>
                                        <p:tav tm="0">
                                          <p:val>
                                            <p:strVal val="#ppt_x"/>
                                          </p:val>
                                        </p:tav>
                                        <p:tav tm="100000">
                                          <p:val>
                                            <p:strVal val="#ppt_x"/>
                                          </p:val>
                                        </p:tav>
                                      </p:tavLst>
                                    </p:anim>
                                    <p:anim calcmode="lin" valueType="num">
                                      <p:cBhvr additive="base">
                                        <p:cTn id="36"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6"/>
                                        </p:tgtEl>
                                        <p:attrNameLst>
                                          <p:attrName>style.visibility</p:attrName>
                                        </p:attrNameLst>
                                      </p:cBhvr>
                                      <p:to>
                                        <p:strVal val="visible"/>
                                      </p:to>
                                    </p:set>
                                    <p:anim calcmode="lin" valueType="num">
                                      <p:cBhvr additive="base">
                                        <p:cTn id="41" dur="500" fill="hold"/>
                                        <p:tgtEl>
                                          <p:spTgt spid="166"/>
                                        </p:tgtEl>
                                        <p:attrNameLst>
                                          <p:attrName>ppt_x</p:attrName>
                                        </p:attrNameLst>
                                      </p:cBhvr>
                                      <p:tavLst>
                                        <p:tav tm="0">
                                          <p:val>
                                            <p:strVal val="#ppt_x"/>
                                          </p:val>
                                        </p:tav>
                                        <p:tav tm="100000">
                                          <p:val>
                                            <p:strVal val="#ppt_x"/>
                                          </p:val>
                                        </p:tav>
                                      </p:tavLst>
                                    </p:anim>
                                    <p:anim calcmode="lin" valueType="num">
                                      <p:cBhvr additive="base">
                                        <p:cTn id="4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 calcmode="lin" valueType="num">
                                      <p:cBhvr additive="base">
                                        <p:cTn id="47" dur="500" fill="hold"/>
                                        <p:tgtEl>
                                          <p:spTgt spid="168"/>
                                        </p:tgtEl>
                                        <p:attrNameLst>
                                          <p:attrName>ppt_x</p:attrName>
                                        </p:attrNameLst>
                                      </p:cBhvr>
                                      <p:tavLst>
                                        <p:tav tm="0">
                                          <p:val>
                                            <p:strVal val="#ppt_x"/>
                                          </p:val>
                                        </p:tav>
                                        <p:tav tm="100000">
                                          <p:val>
                                            <p:strVal val="#ppt_x"/>
                                          </p:val>
                                        </p:tav>
                                      </p:tavLst>
                                    </p:anim>
                                    <p:anim calcmode="lin" valueType="num">
                                      <p:cBhvr additive="base">
                                        <p:cTn id="4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lvl="0" defTabSz="914378">
              <a:spcBef>
                <a:spcPct val="0"/>
              </a:spcBef>
              <a:defRPr/>
            </a:pPr>
            <a:r>
              <a:rPr lang="en-US" altLang="zh-CN" sz="1600" b="1" dirty="0" smtClean="0"/>
              <a:t>1</a:t>
            </a:r>
            <a:r>
              <a:rPr lang="zh-CN" altLang="en-US" sz="1600" b="1" dirty="0" smtClean="0"/>
              <a:t>、固定资产的管理范围</a:t>
            </a:r>
            <a:endParaRPr lang="zh-CN" altLang="en-US" sz="1600" b="1" dirty="0"/>
          </a:p>
        </p:txBody>
      </p:sp>
      <p:grpSp>
        <p:nvGrpSpPr>
          <p:cNvPr id="2" name="iśḻïďê">
            <a:extLst>
              <a:ext uri="{FF2B5EF4-FFF2-40B4-BE49-F238E27FC236}">
                <a16:creationId xmlns="" xmlns:a16="http://schemas.microsoft.com/office/drawing/2014/main" id="{0AA05B3A-D685-40FD-BBFA-25DCE948224B}"/>
              </a:ext>
            </a:extLst>
          </p:cNvPr>
          <p:cNvGrpSpPr/>
          <p:nvPr/>
        </p:nvGrpSpPr>
        <p:grpSpPr>
          <a:xfrm>
            <a:off x="158983" y="1540299"/>
            <a:ext cx="3574549" cy="3357691"/>
            <a:chOff x="1235081" y="3352705"/>
            <a:chExt cx="2187269" cy="2154804"/>
          </a:xfrm>
        </p:grpSpPr>
        <p:sp>
          <p:nvSpPr>
            <p:cNvPr id="177" name="iṣļiďé">
              <a:extLst>
                <a:ext uri="{FF2B5EF4-FFF2-40B4-BE49-F238E27FC236}">
                  <a16:creationId xmlns="" xmlns:a16="http://schemas.microsoft.com/office/drawing/2014/main" id="{364748D1-B8D8-4EEB-9EBB-F34FEFD08722}"/>
                </a:ext>
              </a:extLst>
            </p:cNvPr>
            <p:cNvSpPr/>
            <p:nvPr/>
          </p:nvSpPr>
          <p:spPr bwMode="auto">
            <a:xfrm>
              <a:off x="1670641" y="5154461"/>
              <a:ext cx="254302" cy="262418"/>
            </a:xfrm>
            <a:custGeom>
              <a:avLst/>
              <a:gdLst>
                <a:gd name="T0" fmla="*/ 18 w 28"/>
                <a:gd name="T1" fmla="*/ 29 h 29"/>
                <a:gd name="T2" fmla="*/ 28 w 28"/>
                <a:gd name="T3" fmla="*/ 9 h 29"/>
                <a:gd name="T4" fmla="*/ 14 w 28"/>
                <a:gd name="T5" fmla="*/ 0 h 29"/>
                <a:gd name="T6" fmla="*/ 0 w 28"/>
                <a:gd name="T7" fmla="*/ 18 h 29"/>
                <a:gd name="T8" fmla="*/ 18 w 28"/>
                <a:gd name="T9" fmla="*/ 29 h 29"/>
              </a:gdLst>
              <a:ahLst/>
              <a:cxnLst>
                <a:cxn ang="0">
                  <a:pos x="T0" y="T1"/>
                </a:cxn>
                <a:cxn ang="0">
                  <a:pos x="T2" y="T3"/>
                </a:cxn>
                <a:cxn ang="0">
                  <a:pos x="T4" y="T5"/>
                </a:cxn>
                <a:cxn ang="0">
                  <a:pos x="T6" y="T7"/>
                </a:cxn>
                <a:cxn ang="0">
                  <a:pos x="T8" y="T9"/>
                </a:cxn>
              </a:cxnLst>
              <a:rect l="0" t="0" r="r" b="b"/>
              <a:pathLst>
                <a:path w="28" h="29">
                  <a:moveTo>
                    <a:pt x="18" y="29"/>
                  </a:moveTo>
                  <a:cubicBezTo>
                    <a:pt x="28" y="9"/>
                    <a:pt x="28" y="9"/>
                    <a:pt x="28" y="9"/>
                  </a:cubicBezTo>
                  <a:cubicBezTo>
                    <a:pt x="23" y="6"/>
                    <a:pt x="18" y="3"/>
                    <a:pt x="14" y="0"/>
                  </a:cubicBezTo>
                  <a:cubicBezTo>
                    <a:pt x="0" y="18"/>
                    <a:pt x="0" y="18"/>
                    <a:pt x="0" y="18"/>
                  </a:cubicBezTo>
                  <a:cubicBezTo>
                    <a:pt x="6" y="22"/>
                    <a:pt x="12" y="26"/>
                    <a:pt x="18"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ïṣľîḋe">
              <a:extLst>
                <a:ext uri="{FF2B5EF4-FFF2-40B4-BE49-F238E27FC236}">
                  <a16:creationId xmlns="" xmlns:a16="http://schemas.microsoft.com/office/drawing/2014/main" id="{12C46CBE-5130-42CB-861D-E55D4D118BA3}"/>
                </a:ext>
              </a:extLst>
            </p:cNvPr>
            <p:cNvSpPr/>
            <p:nvPr/>
          </p:nvSpPr>
          <p:spPr bwMode="auto">
            <a:xfrm>
              <a:off x="1870836" y="5245091"/>
              <a:ext cx="225896" cy="262418"/>
            </a:xfrm>
            <a:custGeom>
              <a:avLst/>
              <a:gdLst>
                <a:gd name="T0" fmla="*/ 0 w 25"/>
                <a:gd name="T1" fmla="*/ 21 h 29"/>
                <a:gd name="T2" fmla="*/ 22 w 25"/>
                <a:gd name="T3" fmla="*/ 29 h 29"/>
                <a:gd name="T4" fmla="*/ 25 w 25"/>
                <a:gd name="T5" fmla="*/ 6 h 29"/>
                <a:gd name="T6" fmla="*/ 10 w 25"/>
                <a:gd name="T7" fmla="*/ 0 h 29"/>
                <a:gd name="T8" fmla="*/ 0 w 25"/>
                <a:gd name="T9" fmla="*/ 21 h 29"/>
              </a:gdLst>
              <a:ahLst/>
              <a:cxnLst>
                <a:cxn ang="0">
                  <a:pos x="T0" y="T1"/>
                </a:cxn>
                <a:cxn ang="0">
                  <a:pos x="T2" y="T3"/>
                </a:cxn>
                <a:cxn ang="0">
                  <a:pos x="T4" y="T5"/>
                </a:cxn>
                <a:cxn ang="0">
                  <a:pos x="T6" y="T7"/>
                </a:cxn>
                <a:cxn ang="0">
                  <a:pos x="T8" y="T9"/>
                </a:cxn>
              </a:cxnLst>
              <a:rect l="0" t="0" r="r" b="b"/>
              <a:pathLst>
                <a:path w="25" h="29">
                  <a:moveTo>
                    <a:pt x="0" y="21"/>
                  </a:moveTo>
                  <a:cubicBezTo>
                    <a:pt x="7" y="24"/>
                    <a:pt x="14" y="27"/>
                    <a:pt x="22" y="29"/>
                  </a:cubicBezTo>
                  <a:cubicBezTo>
                    <a:pt x="25" y="6"/>
                    <a:pt x="25" y="6"/>
                    <a:pt x="25" y="6"/>
                  </a:cubicBezTo>
                  <a:cubicBezTo>
                    <a:pt x="19" y="4"/>
                    <a:pt x="14" y="2"/>
                    <a:pt x="10" y="0"/>
                  </a:cubicBezTo>
                  <a:lnTo>
                    <a:pt x="0"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íSḻíḋé">
              <a:extLst>
                <a:ext uri="{FF2B5EF4-FFF2-40B4-BE49-F238E27FC236}">
                  <a16:creationId xmlns="" xmlns:a16="http://schemas.microsoft.com/office/drawing/2014/main" id="{02CA7751-BB0A-4489-AF24-9B437E77A0DF}"/>
                </a:ext>
              </a:extLst>
            </p:cNvPr>
            <p:cNvSpPr/>
            <p:nvPr/>
          </p:nvSpPr>
          <p:spPr bwMode="auto">
            <a:xfrm>
              <a:off x="1262134" y="4656679"/>
              <a:ext cx="244834" cy="198843"/>
            </a:xfrm>
            <a:custGeom>
              <a:avLst/>
              <a:gdLst>
                <a:gd name="T0" fmla="*/ 27 w 27"/>
                <a:gd name="T1" fmla="*/ 13 h 22"/>
                <a:gd name="T2" fmla="*/ 23 w 27"/>
                <a:gd name="T3" fmla="*/ 0 h 22"/>
                <a:gd name="T4" fmla="*/ 0 w 27"/>
                <a:gd name="T5" fmla="*/ 6 h 22"/>
                <a:gd name="T6" fmla="*/ 6 w 27"/>
                <a:gd name="T7" fmla="*/ 22 h 22"/>
                <a:gd name="T8" fmla="*/ 27 w 27"/>
                <a:gd name="T9" fmla="*/ 13 h 22"/>
              </a:gdLst>
              <a:ahLst/>
              <a:cxnLst>
                <a:cxn ang="0">
                  <a:pos x="T0" y="T1"/>
                </a:cxn>
                <a:cxn ang="0">
                  <a:pos x="T2" y="T3"/>
                </a:cxn>
                <a:cxn ang="0">
                  <a:pos x="T4" y="T5"/>
                </a:cxn>
                <a:cxn ang="0">
                  <a:pos x="T6" y="T7"/>
                </a:cxn>
                <a:cxn ang="0">
                  <a:pos x="T8" y="T9"/>
                </a:cxn>
              </a:cxnLst>
              <a:rect l="0" t="0" r="r" b="b"/>
              <a:pathLst>
                <a:path w="27" h="22">
                  <a:moveTo>
                    <a:pt x="27" y="13"/>
                  </a:moveTo>
                  <a:cubicBezTo>
                    <a:pt x="25" y="9"/>
                    <a:pt x="24" y="5"/>
                    <a:pt x="23" y="0"/>
                  </a:cubicBezTo>
                  <a:cubicBezTo>
                    <a:pt x="0" y="6"/>
                    <a:pt x="0" y="6"/>
                    <a:pt x="0" y="6"/>
                  </a:cubicBezTo>
                  <a:cubicBezTo>
                    <a:pt x="2" y="11"/>
                    <a:pt x="4" y="17"/>
                    <a:pt x="6" y="22"/>
                  </a:cubicBezTo>
                  <a:lnTo>
                    <a:pt x="27" y="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işḷîḋe">
              <a:extLst>
                <a:ext uri="{FF2B5EF4-FFF2-40B4-BE49-F238E27FC236}">
                  <a16:creationId xmlns="" xmlns:a16="http://schemas.microsoft.com/office/drawing/2014/main" id="{509862A8-44F8-4A2F-A6C7-E6A549CD2AFA}"/>
                </a:ext>
              </a:extLst>
            </p:cNvPr>
            <p:cNvSpPr/>
            <p:nvPr/>
          </p:nvSpPr>
          <p:spPr bwMode="auto">
            <a:xfrm>
              <a:off x="1235081" y="4511943"/>
              <a:ext cx="227249" cy="162320"/>
            </a:xfrm>
            <a:custGeom>
              <a:avLst/>
              <a:gdLst>
                <a:gd name="T0" fmla="*/ 25 w 25"/>
                <a:gd name="T1" fmla="*/ 12 h 18"/>
                <a:gd name="T2" fmla="*/ 23 w 25"/>
                <a:gd name="T3" fmla="*/ 0 h 18"/>
                <a:gd name="T4" fmla="*/ 0 w 25"/>
                <a:gd name="T5" fmla="*/ 1 h 18"/>
                <a:gd name="T6" fmla="*/ 2 w 25"/>
                <a:gd name="T7" fmla="*/ 18 h 18"/>
                <a:gd name="T8" fmla="*/ 25 w 25"/>
                <a:gd name="T9" fmla="*/ 12 h 18"/>
              </a:gdLst>
              <a:ahLst/>
              <a:cxnLst>
                <a:cxn ang="0">
                  <a:pos x="T0" y="T1"/>
                </a:cxn>
                <a:cxn ang="0">
                  <a:pos x="T2" y="T3"/>
                </a:cxn>
                <a:cxn ang="0">
                  <a:pos x="T4" y="T5"/>
                </a:cxn>
                <a:cxn ang="0">
                  <a:pos x="T6" y="T7"/>
                </a:cxn>
                <a:cxn ang="0">
                  <a:pos x="T8" y="T9"/>
                </a:cxn>
              </a:cxnLst>
              <a:rect l="0" t="0" r="r" b="b"/>
              <a:pathLst>
                <a:path w="25" h="18">
                  <a:moveTo>
                    <a:pt x="25" y="12"/>
                  </a:moveTo>
                  <a:cubicBezTo>
                    <a:pt x="24" y="8"/>
                    <a:pt x="23" y="4"/>
                    <a:pt x="23" y="0"/>
                  </a:cubicBezTo>
                  <a:cubicBezTo>
                    <a:pt x="0" y="1"/>
                    <a:pt x="0" y="1"/>
                    <a:pt x="0" y="1"/>
                  </a:cubicBezTo>
                  <a:cubicBezTo>
                    <a:pt x="1" y="7"/>
                    <a:pt x="1" y="12"/>
                    <a:pt x="2" y="18"/>
                  </a:cubicBezTo>
                  <a:lnTo>
                    <a:pt x="25"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iṥḷiḋé">
              <a:extLst>
                <a:ext uri="{FF2B5EF4-FFF2-40B4-BE49-F238E27FC236}">
                  <a16:creationId xmlns="" xmlns:a16="http://schemas.microsoft.com/office/drawing/2014/main" id="{E4F02E95-2E95-49DC-8E9C-CA863D032CBF}"/>
                </a:ext>
              </a:extLst>
            </p:cNvPr>
            <p:cNvSpPr/>
            <p:nvPr/>
          </p:nvSpPr>
          <p:spPr bwMode="auto">
            <a:xfrm>
              <a:off x="1235081" y="4330686"/>
              <a:ext cx="208311" cy="154204"/>
            </a:xfrm>
            <a:custGeom>
              <a:avLst/>
              <a:gdLst>
                <a:gd name="T0" fmla="*/ 23 w 23"/>
                <a:gd name="T1" fmla="*/ 13 h 17"/>
                <a:gd name="T2" fmla="*/ 23 w 23"/>
                <a:gd name="T3" fmla="*/ 3 h 17"/>
                <a:gd name="T4" fmla="*/ 0 w 23"/>
                <a:gd name="T5" fmla="*/ 0 h 17"/>
                <a:gd name="T6" fmla="*/ 0 w 23"/>
                <a:gd name="T7" fmla="*/ 13 h 17"/>
                <a:gd name="T8" fmla="*/ 0 w 23"/>
                <a:gd name="T9" fmla="*/ 17 h 17"/>
                <a:gd name="T10" fmla="*/ 23 w 23"/>
                <a:gd name="T11" fmla="*/ 16 h 17"/>
                <a:gd name="T12" fmla="*/ 23 w 23"/>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23" y="13"/>
                  </a:moveTo>
                  <a:cubicBezTo>
                    <a:pt x="23" y="9"/>
                    <a:pt x="23" y="6"/>
                    <a:pt x="23" y="3"/>
                  </a:cubicBezTo>
                  <a:cubicBezTo>
                    <a:pt x="0" y="0"/>
                    <a:pt x="0" y="0"/>
                    <a:pt x="0" y="0"/>
                  </a:cubicBezTo>
                  <a:cubicBezTo>
                    <a:pt x="0" y="4"/>
                    <a:pt x="0" y="8"/>
                    <a:pt x="0" y="13"/>
                  </a:cubicBezTo>
                  <a:cubicBezTo>
                    <a:pt x="0" y="14"/>
                    <a:pt x="0" y="16"/>
                    <a:pt x="0" y="17"/>
                  </a:cubicBezTo>
                  <a:cubicBezTo>
                    <a:pt x="23" y="16"/>
                    <a:pt x="23" y="16"/>
                    <a:pt x="23" y="16"/>
                  </a:cubicBezTo>
                  <a:cubicBezTo>
                    <a:pt x="23" y="15"/>
                    <a:pt x="23" y="14"/>
                    <a:pt x="2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îšļíďe">
              <a:extLst>
                <a:ext uri="{FF2B5EF4-FFF2-40B4-BE49-F238E27FC236}">
                  <a16:creationId xmlns="" xmlns:a16="http://schemas.microsoft.com/office/drawing/2014/main" id="{97AF78BC-8C7C-469C-82FA-F3DB8A37B876}"/>
                </a:ext>
              </a:extLst>
            </p:cNvPr>
            <p:cNvSpPr/>
            <p:nvPr/>
          </p:nvSpPr>
          <p:spPr bwMode="auto">
            <a:xfrm>
              <a:off x="2950267" y="3661113"/>
              <a:ext cx="371985" cy="407154"/>
            </a:xfrm>
            <a:custGeom>
              <a:avLst/>
              <a:gdLst>
                <a:gd name="T0" fmla="*/ 20 w 41"/>
                <a:gd name="T1" fmla="*/ 45 h 45"/>
                <a:gd name="T2" fmla="*/ 41 w 41"/>
                <a:gd name="T3" fmla="*/ 36 h 45"/>
                <a:gd name="T4" fmla="*/ 15 w 41"/>
                <a:gd name="T5" fmla="*/ 0 h 45"/>
                <a:gd name="T6" fmla="*/ 0 w 41"/>
                <a:gd name="T7" fmla="*/ 17 h 45"/>
                <a:gd name="T8" fmla="*/ 20 w 41"/>
                <a:gd name="T9" fmla="*/ 45 h 45"/>
              </a:gdLst>
              <a:ahLst/>
              <a:cxnLst>
                <a:cxn ang="0">
                  <a:pos x="T0" y="T1"/>
                </a:cxn>
                <a:cxn ang="0">
                  <a:pos x="T2" y="T3"/>
                </a:cxn>
                <a:cxn ang="0">
                  <a:pos x="T4" y="T5"/>
                </a:cxn>
                <a:cxn ang="0">
                  <a:pos x="T6" y="T7"/>
                </a:cxn>
                <a:cxn ang="0">
                  <a:pos x="T8" y="T9"/>
                </a:cxn>
              </a:cxnLst>
              <a:rect l="0" t="0" r="r" b="b"/>
              <a:pathLst>
                <a:path w="41" h="45">
                  <a:moveTo>
                    <a:pt x="20" y="45"/>
                  </a:moveTo>
                  <a:cubicBezTo>
                    <a:pt x="41" y="36"/>
                    <a:pt x="41" y="36"/>
                    <a:pt x="41" y="36"/>
                  </a:cubicBezTo>
                  <a:cubicBezTo>
                    <a:pt x="35" y="22"/>
                    <a:pt x="26" y="10"/>
                    <a:pt x="15" y="0"/>
                  </a:cubicBezTo>
                  <a:cubicBezTo>
                    <a:pt x="0" y="17"/>
                    <a:pt x="0" y="17"/>
                    <a:pt x="0" y="17"/>
                  </a:cubicBezTo>
                  <a:cubicBezTo>
                    <a:pt x="8" y="25"/>
                    <a:pt x="15" y="34"/>
                    <a:pt x="20" y="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ïşlîḍè">
              <a:extLst>
                <a:ext uri="{FF2B5EF4-FFF2-40B4-BE49-F238E27FC236}">
                  <a16:creationId xmlns="" xmlns:a16="http://schemas.microsoft.com/office/drawing/2014/main" id="{1E18D50A-FF7F-48C4-A87C-D247DD92857A}"/>
                </a:ext>
              </a:extLst>
            </p:cNvPr>
            <p:cNvSpPr/>
            <p:nvPr/>
          </p:nvSpPr>
          <p:spPr bwMode="auto">
            <a:xfrm>
              <a:off x="3158578" y="4050682"/>
              <a:ext cx="263771" cy="343578"/>
            </a:xfrm>
            <a:custGeom>
              <a:avLst/>
              <a:gdLst>
                <a:gd name="T0" fmla="*/ 21 w 29"/>
                <a:gd name="T1" fmla="*/ 0 h 38"/>
                <a:gd name="T2" fmla="*/ 0 w 29"/>
                <a:gd name="T3" fmla="*/ 9 h 38"/>
                <a:gd name="T4" fmla="*/ 6 w 29"/>
                <a:gd name="T5" fmla="*/ 38 h 38"/>
                <a:gd name="T6" fmla="*/ 29 w 29"/>
                <a:gd name="T7" fmla="*/ 38 h 38"/>
                <a:gd name="T8" fmla="*/ 21 w 29"/>
                <a:gd name="T9" fmla="*/ 0 h 38"/>
              </a:gdLst>
              <a:ahLst/>
              <a:cxnLst>
                <a:cxn ang="0">
                  <a:pos x="T0" y="T1"/>
                </a:cxn>
                <a:cxn ang="0">
                  <a:pos x="T2" y="T3"/>
                </a:cxn>
                <a:cxn ang="0">
                  <a:pos x="T4" y="T5"/>
                </a:cxn>
                <a:cxn ang="0">
                  <a:pos x="T6" y="T7"/>
                </a:cxn>
                <a:cxn ang="0">
                  <a:pos x="T8" y="T9"/>
                </a:cxn>
              </a:cxnLst>
              <a:rect l="0" t="0" r="r" b="b"/>
              <a:pathLst>
                <a:path w="29" h="38">
                  <a:moveTo>
                    <a:pt x="21" y="0"/>
                  </a:moveTo>
                  <a:cubicBezTo>
                    <a:pt x="0" y="9"/>
                    <a:pt x="0" y="9"/>
                    <a:pt x="0" y="9"/>
                  </a:cubicBezTo>
                  <a:cubicBezTo>
                    <a:pt x="3" y="18"/>
                    <a:pt x="5" y="28"/>
                    <a:pt x="6" y="38"/>
                  </a:cubicBezTo>
                  <a:cubicBezTo>
                    <a:pt x="29" y="38"/>
                    <a:pt x="29" y="38"/>
                    <a:pt x="29" y="38"/>
                  </a:cubicBezTo>
                  <a:cubicBezTo>
                    <a:pt x="28" y="25"/>
                    <a:pt x="26" y="12"/>
                    <a:pt x="2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iṣľîḍe">
              <a:extLst>
                <a:ext uri="{FF2B5EF4-FFF2-40B4-BE49-F238E27FC236}">
                  <a16:creationId xmlns="" xmlns:a16="http://schemas.microsoft.com/office/drawing/2014/main" id="{C05AA8A1-7CD2-4A55-8D5E-67AEBEAC59EA}"/>
                </a:ext>
              </a:extLst>
            </p:cNvPr>
            <p:cNvSpPr/>
            <p:nvPr/>
          </p:nvSpPr>
          <p:spPr bwMode="auto">
            <a:xfrm>
              <a:off x="2632390" y="3416280"/>
              <a:ext cx="399038" cy="344931"/>
            </a:xfrm>
            <a:custGeom>
              <a:avLst/>
              <a:gdLst>
                <a:gd name="T0" fmla="*/ 0 w 44"/>
                <a:gd name="T1" fmla="*/ 22 h 38"/>
                <a:gd name="T2" fmla="*/ 28 w 44"/>
                <a:gd name="T3" fmla="*/ 38 h 38"/>
                <a:gd name="T4" fmla="*/ 44 w 44"/>
                <a:gd name="T5" fmla="*/ 21 h 38"/>
                <a:gd name="T6" fmla="*/ 7 w 44"/>
                <a:gd name="T7" fmla="*/ 0 h 38"/>
                <a:gd name="T8" fmla="*/ 0 w 44"/>
                <a:gd name="T9" fmla="*/ 22 h 38"/>
              </a:gdLst>
              <a:ahLst/>
              <a:cxnLst>
                <a:cxn ang="0">
                  <a:pos x="T0" y="T1"/>
                </a:cxn>
                <a:cxn ang="0">
                  <a:pos x="T2" y="T3"/>
                </a:cxn>
                <a:cxn ang="0">
                  <a:pos x="T4" y="T5"/>
                </a:cxn>
                <a:cxn ang="0">
                  <a:pos x="T6" y="T7"/>
                </a:cxn>
                <a:cxn ang="0">
                  <a:pos x="T8" y="T9"/>
                </a:cxn>
              </a:cxnLst>
              <a:rect l="0" t="0" r="r" b="b"/>
              <a:pathLst>
                <a:path w="44" h="38">
                  <a:moveTo>
                    <a:pt x="0" y="22"/>
                  </a:moveTo>
                  <a:cubicBezTo>
                    <a:pt x="11" y="26"/>
                    <a:pt x="20" y="31"/>
                    <a:pt x="28" y="38"/>
                  </a:cubicBezTo>
                  <a:cubicBezTo>
                    <a:pt x="44" y="21"/>
                    <a:pt x="44" y="21"/>
                    <a:pt x="44" y="21"/>
                  </a:cubicBezTo>
                  <a:cubicBezTo>
                    <a:pt x="33" y="12"/>
                    <a:pt x="21" y="5"/>
                    <a:pt x="7" y="0"/>
                  </a:cubicBez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íşḷîḑè">
              <a:extLst>
                <a:ext uri="{FF2B5EF4-FFF2-40B4-BE49-F238E27FC236}">
                  <a16:creationId xmlns="" xmlns:a16="http://schemas.microsoft.com/office/drawing/2014/main" id="{2D7FAD7D-0B0D-4238-8F7B-601E12802579}"/>
                </a:ext>
              </a:extLst>
            </p:cNvPr>
            <p:cNvSpPr/>
            <p:nvPr/>
          </p:nvSpPr>
          <p:spPr bwMode="auto">
            <a:xfrm>
              <a:off x="1471799" y="3552900"/>
              <a:ext cx="335462" cy="343578"/>
            </a:xfrm>
            <a:custGeom>
              <a:avLst/>
              <a:gdLst>
                <a:gd name="T0" fmla="*/ 18 w 37"/>
                <a:gd name="T1" fmla="*/ 38 h 38"/>
                <a:gd name="T2" fmla="*/ 37 w 37"/>
                <a:gd name="T3" fmla="*/ 19 h 38"/>
                <a:gd name="T4" fmla="*/ 25 w 37"/>
                <a:gd name="T5" fmla="*/ 0 h 38"/>
                <a:gd name="T6" fmla="*/ 0 w 37"/>
                <a:gd name="T7" fmla="*/ 24 h 38"/>
                <a:gd name="T8" fmla="*/ 18 w 37"/>
                <a:gd name="T9" fmla="*/ 38 h 38"/>
              </a:gdLst>
              <a:ahLst/>
              <a:cxnLst>
                <a:cxn ang="0">
                  <a:pos x="T0" y="T1"/>
                </a:cxn>
                <a:cxn ang="0">
                  <a:pos x="T2" y="T3"/>
                </a:cxn>
                <a:cxn ang="0">
                  <a:pos x="T4" y="T5"/>
                </a:cxn>
                <a:cxn ang="0">
                  <a:pos x="T6" y="T7"/>
                </a:cxn>
                <a:cxn ang="0">
                  <a:pos x="T8" y="T9"/>
                </a:cxn>
              </a:cxnLst>
              <a:rect l="0" t="0" r="r" b="b"/>
              <a:pathLst>
                <a:path w="37" h="38">
                  <a:moveTo>
                    <a:pt x="18" y="38"/>
                  </a:moveTo>
                  <a:cubicBezTo>
                    <a:pt x="24" y="31"/>
                    <a:pt x="30" y="25"/>
                    <a:pt x="37" y="19"/>
                  </a:cubicBezTo>
                  <a:cubicBezTo>
                    <a:pt x="25" y="0"/>
                    <a:pt x="25" y="0"/>
                    <a:pt x="25" y="0"/>
                  </a:cubicBezTo>
                  <a:cubicBezTo>
                    <a:pt x="15" y="7"/>
                    <a:pt x="7" y="15"/>
                    <a:pt x="0" y="24"/>
                  </a:cubicBezTo>
                  <a:lnTo>
                    <a:pt x="18"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ïṥľíďè">
              <a:extLst>
                <a:ext uri="{FF2B5EF4-FFF2-40B4-BE49-F238E27FC236}">
                  <a16:creationId xmlns="" xmlns:a16="http://schemas.microsoft.com/office/drawing/2014/main" id="{197366B8-42B5-4B54-8A3D-0ADB236786E9}"/>
                </a:ext>
              </a:extLst>
            </p:cNvPr>
            <p:cNvSpPr/>
            <p:nvPr/>
          </p:nvSpPr>
          <p:spPr bwMode="auto">
            <a:xfrm>
              <a:off x="1244550" y="4149428"/>
              <a:ext cx="235365" cy="171790"/>
            </a:xfrm>
            <a:custGeom>
              <a:avLst/>
              <a:gdLst>
                <a:gd name="T0" fmla="*/ 3 w 26"/>
                <a:gd name="T1" fmla="*/ 0 h 19"/>
                <a:gd name="T2" fmla="*/ 0 w 26"/>
                <a:gd name="T3" fmla="*/ 16 h 19"/>
                <a:gd name="T4" fmla="*/ 23 w 26"/>
                <a:gd name="T5" fmla="*/ 19 h 19"/>
                <a:gd name="T6" fmla="*/ 26 w 26"/>
                <a:gd name="T7" fmla="*/ 6 h 19"/>
                <a:gd name="T8" fmla="*/ 3 w 26"/>
                <a:gd name="T9" fmla="*/ 0 h 19"/>
              </a:gdLst>
              <a:ahLst/>
              <a:cxnLst>
                <a:cxn ang="0">
                  <a:pos x="T0" y="T1"/>
                </a:cxn>
                <a:cxn ang="0">
                  <a:pos x="T2" y="T3"/>
                </a:cxn>
                <a:cxn ang="0">
                  <a:pos x="T4" y="T5"/>
                </a:cxn>
                <a:cxn ang="0">
                  <a:pos x="T6" y="T7"/>
                </a:cxn>
                <a:cxn ang="0">
                  <a:pos x="T8" y="T9"/>
                </a:cxn>
              </a:cxnLst>
              <a:rect l="0" t="0" r="r" b="b"/>
              <a:pathLst>
                <a:path w="26" h="19">
                  <a:moveTo>
                    <a:pt x="3" y="0"/>
                  </a:moveTo>
                  <a:cubicBezTo>
                    <a:pt x="2" y="5"/>
                    <a:pt x="1" y="11"/>
                    <a:pt x="0" y="16"/>
                  </a:cubicBezTo>
                  <a:cubicBezTo>
                    <a:pt x="23" y="19"/>
                    <a:pt x="23" y="19"/>
                    <a:pt x="23" y="19"/>
                  </a:cubicBezTo>
                  <a:cubicBezTo>
                    <a:pt x="24" y="14"/>
                    <a:pt x="24" y="10"/>
                    <a:pt x="26" y="6"/>
                  </a:cubicBez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ïṣľïdè">
              <a:extLst>
                <a:ext uri="{FF2B5EF4-FFF2-40B4-BE49-F238E27FC236}">
                  <a16:creationId xmlns="" xmlns:a16="http://schemas.microsoft.com/office/drawing/2014/main" id="{B5762D4E-DB32-41BD-B839-EFC709409DA4}"/>
                </a:ext>
              </a:extLst>
            </p:cNvPr>
            <p:cNvSpPr/>
            <p:nvPr/>
          </p:nvSpPr>
          <p:spPr bwMode="auto">
            <a:xfrm>
              <a:off x="2306396" y="3352705"/>
              <a:ext cx="325994" cy="244834"/>
            </a:xfrm>
            <a:custGeom>
              <a:avLst/>
              <a:gdLst>
                <a:gd name="T0" fmla="*/ 8 w 36"/>
                <a:gd name="T1" fmla="*/ 23 h 27"/>
                <a:gd name="T2" fmla="*/ 28 w 36"/>
                <a:gd name="T3" fmla="*/ 27 h 27"/>
                <a:gd name="T4" fmla="*/ 36 w 36"/>
                <a:gd name="T5" fmla="*/ 5 h 27"/>
                <a:gd name="T6" fmla="*/ 3 w 36"/>
                <a:gd name="T7" fmla="*/ 0 h 27"/>
                <a:gd name="T8" fmla="*/ 0 w 36"/>
                <a:gd name="T9" fmla="*/ 0 h 27"/>
                <a:gd name="T10" fmla="*/ 8 w 36"/>
                <a:gd name="T11" fmla="*/ 23 h 27"/>
              </a:gdLst>
              <a:ahLst/>
              <a:cxnLst>
                <a:cxn ang="0">
                  <a:pos x="T0" y="T1"/>
                </a:cxn>
                <a:cxn ang="0">
                  <a:pos x="T2" y="T3"/>
                </a:cxn>
                <a:cxn ang="0">
                  <a:pos x="T4" y="T5"/>
                </a:cxn>
                <a:cxn ang="0">
                  <a:pos x="T6" y="T7"/>
                </a:cxn>
                <a:cxn ang="0">
                  <a:pos x="T8" y="T9"/>
                </a:cxn>
                <a:cxn ang="0">
                  <a:pos x="T10" y="T11"/>
                </a:cxn>
              </a:cxnLst>
              <a:rect l="0" t="0" r="r" b="b"/>
              <a:pathLst>
                <a:path w="36" h="27">
                  <a:moveTo>
                    <a:pt x="8" y="23"/>
                  </a:moveTo>
                  <a:cubicBezTo>
                    <a:pt x="15" y="24"/>
                    <a:pt x="22" y="25"/>
                    <a:pt x="28" y="27"/>
                  </a:cubicBezTo>
                  <a:cubicBezTo>
                    <a:pt x="36" y="5"/>
                    <a:pt x="36" y="5"/>
                    <a:pt x="36" y="5"/>
                  </a:cubicBezTo>
                  <a:cubicBezTo>
                    <a:pt x="25" y="2"/>
                    <a:pt x="14" y="0"/>
                    <a:pt x="3" y="0"/>
                  </a:cubicBezTo>
                  <a:cubicBezTo>
                    <a:pt x="2" y="0"/>
                    <a:pt x="1" y="0"/>
                    <a:pt x="0" y="0"/>
                  </a:cubicBezTo>
                  <a:lnTo>
                    <a:pt x="8" y="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îṧ1îḋe">
              <a:extLst>
                <a:ext uri="{FF2B5EF4-FFF2-40B4-BE49-F238E27FC236}">
                  <a16:creationId xmlns="" xmlns:a16="http://schemas.microsoft.com/office/drawing/2014/main" id="{EBDC8443-9F64-4FB2-A7A8-2E92B03A87F1}"/>
                </a:ext>
              </a:extLst>
            </p:cNvPr>
            <p:cNvSpPr/>
            <p:nvPr/>
          </p:nvSpPr>
          <p:spPr bwMode="auto">
            <a:xfrm>
              <a:off x="3185632" y="4465953"/>
              <a:ext cx="236718" cy="298941"/>
            </a:xfrm>
            <a:custGeom>
              <a:avLst/>
              <a:gdLst>
                <a:gd name="T0" fmla="*/ 21 w 26"/>
                <a:gd name="T1" fmla="*/ 33 h 33"/>
                <a:gd name="T2" fmla="*/ 26 w 26"/>
                <a:gd name="T3" fmla="*/ 0 h 33"/>
                <a:gd name="T4" fmla="*/ 3 w 26"/>
                <a:gd name="T5" fmla="*/ 0 h 33"/>
                <a:gd name="T6" fmla="*/ 0 w 26"/>
                <a:gd name="T7" fmla="*/ 23 h 33"/>
                <a:gd name="T8" fmla="*/ 21 w 26"/>
                <a:gd name="T9" fmla="*/ 33 h 33"/>
              </a:gdLst>
              <a:ahLst/>
              <a:cxnLst>
                <a:cxn ang="0">
                  <a:pos x="T0" y="T1"/>
                </a:cxn>
                <a:cxn ang="0">
                  <a:pos x="T2" y="T3"/>
                </a:cxn>
                <a:cxn ang="0">
                  <a:pos x="T4" y="T5"/>
                </a:cxn>
                <a:cxn ang="0">
                  <a:pos x="T6" y="T7"/>
                </a:cxn>
                <a:cxn ang="0">
                  <a:pos x="T8" y="T9"/>
                </a:cxn>
              </a:cxnLst>
              <a:rect l="0" t="0" r="r" b="b"/>
              <a:pathLst>
                <a:path w="26" h="33">
                  <a:moveTo>
                    <a:pt x="21" y="33"/>
                  </a:moveTo>
                  <a:cubicBezTo>
                    <a:pt x="24" y="23"/>
                    <a:pt x="26" y="12"/>
                    <a:pt x="26" y="0"/>
                  </a:cubicBezTo>
                  <a:cubicBezTo>
                    <a:pt x="3" y="0"/>
                    <a:pt x="3" y="0"/>
                    <a:pt x="3" y="0"/>
                  </a:cubicBezTo>
                  <a:cubicBezTo>
                    <a:pt x="3" y="8"/>
                    <a:pt x="2" y="16"/>
                    <a:pt x="0" y="23"/>
                  </a:cubicBezTo>
                  <a:lnTo>
                    <a:pt x="21" y="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îśļíḍé">
              <a:extLst>
                <a:ext uri="{FF2B5EF4-FFF2-40B4-BE49-F238E27FC236}">
                  <a16:creationId xmlns="" xmlns:a16="http://schemas.microsoft.com/office/drawing/2014/main" id="{EA6B8096-F540-4A0E-B4D4-81E47CE5B907}"/>
                </a:ext>
              </a:extLst>
            </p:cNvPr>
            <p:cNvSpPr/>
            <p:nvPr/>
          </p:nvSpPr>
          <p:spPr bwMode="auto">
            <a:xfrm>
              <a:off x="1753154" y="3381111"/>
              <a:ext cx="343578" cy="307057"/>
            </a:xfrm>
            <a:custGeom>
              <a:avLst/>
              <a:gdLst>
                <a:gd name="T0" fmla="*/ 38 w 38"/>
                <a:gd name="T1" fmla="*/ 23 h 34"/>
                <a:gd name="T2" fmla="*/ 37 w 38"/>
                <a:gd name="T3" fmla="*/ 0 h 34"/>
                <a:gd name="T4" fmla="*/ 0 w 38"/>
                <a:gd name="T5" fmla="*/ 15 h 34"/>
                <a:gd name="T6" fmla="*/ 13 w 38"/>
                <a:gd name="T7" fmla="*/ 34 h 34"/>
                <a:gd name="T8" fmla="*/ 38 w 38"/>
                <a:gd name="T9" fmla="*/ 23 h 34"/>
              </a:gdLst>
              <a:ahLst/>
              <a:cxnLst>
                <a:cxn ang="0">
                  <a:pos x="T0" y="T1"/>
                </a:cxn>
                <a:cxn ang="0">
                  <a:pos x="T2" y="T3"/>
                </a:cxn>
                <a:cxn ang="0">
                  <a:pos x="T4" y="T5"/>
                </a:cxn>
                <a:cxn ang="0">
                  <a:pos x="T6" y="T7"/>
                </a:cxn>
                <a:cxn ang="0">
                  <a:pos x="T8" y="T9"/>
                </a:cxn>
              </a:cxnLst>
              <a:rect l="0" t="0" r="r" b="b"/>
              <a:pathLst>
                <a:path w="38" h="34">
                  <a:moveTo>
                    <a:pt x="38" y="23"/>
                  </a:moveTo>
                  <a:cubicBezTo>
                    <a:pt x="37" y="0"/>
                    <a:pt x="37" y="0"/>
                    <a:pt x="37" y="0"/>
                  </a:cubicBezTo>
                  <a:cubicBezTo>
                    <a:pt x="24" y="3"/>
                    <a:pt x="11" y="8"/>
                    <a:pt x="0" y="15"/>
                  </a:cubicBezTo>
                  <a:cubicBezTo>
                    <a:pt x="13" y="34"/>
                    <a:pt x="13" y="34"/>
                    <a:pt x="13" y="34"/>
                  </a:cubicBezTo>
                  <a:cubicBezTo>
                    <a:pt x="21" y="29"/>
                    <a:pt x="29" y="26"/>
                    <a:pt x="38"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îŝ1îďè">
              <a:extLst>
                <a:ext uri="{FF2B5EF4-FFF2-40B4-BE49-F238E27FC236}">
                  <a16:creationId xmlns="" xmlns:a16="http://schemas.microsoft.com/office/drawing/2014/main" id="{8E6250D1-C260-4F45-8870-832AF698F0AC}"/>
                </a:ext>
              </a:extLst>
            </p:cNvPr>
            <p:cNvSpPr/>
            <p:nvPr/>
          </p:nvSpPr>
          <p:spPr bwMode="auto">
            <a:xfrm>
              <a:off x="1535374" y="5073301"/>
              <a:ext cx="235365" cy="216427"/>
            </a:xfrm>
            <a:custGeom>
              <a:avLst/>
              <a:gdLst>
                <a:gd name="T0" fmla="*/ 19 w 26"/>
                <a:gd name="T1" fmla="*/ 0 h 24"/>
                <a:gd name="T2" fmla="*/ 0 w 26"/>
                <a:gd name="T3" fmla="*/ 13 h 24"/>
                <a:gd name="T4" fmla="*/ 12 w 26"/>
                <a:gd name="T5" fmla="*/ 24 h 24"/>
                <a:gd name="T6" fmla="*/ 26 w 26"/>
                <a:gd name="T7" fmla="*/ 6 h 24"/>
                <a:gd name="T8" fmla="*/ 19 w 26"/>
                <a:gd name="T9" fmla="*/ 0 h 24"/>
              </a:gdLst>
              <a:ahLst/>
              <a:cxnLst>
                <a:cxn ang="0">
                  <a:pos x="T0" y="T1"/>
                </a:cxn>
                <a:cxn ang="0">
                  <a:pos x="T2" y="T3"/>
                </a:cxn>
                <a:cxn ang="0">
                  <a:pos x="T4" y="T5"/>
                </a:cxn>
                <a:cxn ang="0">
                  <a:pos x="T6" y="T7"/>
                </a:cxn>
                <a:cxn ang="0">
                  <a:pos x="T8" y="T9"/>
                </a:cxn>
              </a:cxnLst>
              <a:rect l="0" t="0" r="r" b="b"/>
              <a:pathLst>
                <a:path w="26" h="24">
                  <a:moveTo>
                    <a:pt x="19" y="0"/>
                  </a:moveTo>
                  <a:cubicBezTo>
                    <a:pt x="0" y="13"/>
                    <a:pt x="0" y="13"/>
                    <a:pt x="0" y="13"/>
                  </a:cubicBezTo>
                  <a:cubicBezTo>
                    <a:pt x="3" y="17"/>
                    <a:pt x="7" y="21"/>
                    <a:pt x="12" y="24"/>
                  </a:cubicBezTo>
                  <a:cubicBezTo>
                    <a:pt x="26" y="6"/>
                    <a:pt x="26" y="6"/>
                    <a:pt x="26" y="6"/>
                  </a:cubicBezTo>
                  <a:cubicBezTo>
                    <a:pt x="23" y="4"/>
                    <a:pt x="21" y="2"/>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ïšliḑè">
              <a:extLst>
                <a:ext uri="{FF2B5EF4-FFF2-40B4-BE49-F238E27FC236}">
                  <a16:creationId xmlns="" xmlns:a16="http://schemas.microsoft.com/office/drawing/2014/main" id="{F997FE75-F33C-4B6E-8F9E-7488F9832CA6}"/>
                </a:ext>
              </a:extLst>
            </p:cNvPr>
            <p:cNvSpPr/>
            <p:nvPr/>
          </p:nvSpPr>
          <p:spPr bwMode="auto">
            <a:xfrm>
              <a:off x="1325710" y="4810883"/>
              <a:ext cx="217780" cy="206959"/>
            </a:xfrm>
            <a:custGeom>
              <a:avLst/>
              <a:gdLst>
                <a:gd name="T0" fmla="*/ 24 w 24"/>
                <a:gd name="T1" fmla="*/ 4 h 23"/>
                <a:gd name="T2" fmla="*/ 21 w 24"/>
                <a:gd name="T3" fmla="*/ 0 h 23"/>
                <a:gd name="T4" fmla="*/ 0 w 24"/>
                <a:gd name="T5" fmla="*/ 9 h 23"/>
                <a:gd name="T6" fmla="*/ 8 w 24"/>
                <a:gd name="T7" fmla="*/ 23 h 23"/>
                <a:gd name="T8" fmla="*/ 24 w 24"/>
                <a:gd name="T9" fmla="*/ 4 h 23"/>
              </a:gdLst>
              <a:ahLst/>
              <a:cxnLst>
                <a:cxn ang="0">
                  <a:pos x="T0" y="T1"/>
                </a:cxn>
                <a:cxn ang="0">
                  <a:pos x="T2" y="T3"/>
                </a:cxn>
                <a:cxn ang="0">
                  <a:pos x="T4" y="T5"/>
                </a:cxn>
                <a:cxn ang="0">
                  <a:pos x="T6" y="T7"/>
                </a:cxn>
                <a:cxn ang="0">
                  <a:pos x="T8" y="T9"/>
                </a:cxn>
              </a:cxnLst>
              <a:rect l="0" t="0" r="r" b="b"/>
              <a:pathLst>
                <a:path w="24" h="23">
                  <a:moveTo>
                    <a:pt x="24" y="4"/>
                  </a:moveTo>
                  <a:cubicBezTo>
                    <a:pt x="23" y="2"/>
                    <a:pt x="22" y="1"/>
                    <a:pt x="21" y="0"/>
                  </a:cubicBezTo>
                  <a:cubicBezTo>
                    <a:pt x="0" y="9"/>
                    <a:pt x="0" y="9"/>
                    <a:pt x="0" y="9"/>
                  </a:cubicBezTo>
                  <a:cubicBezTo>
                    <a:pt x="2" y="14"/>
                    <a:pt x="5" y="18"/>
                    <a:pt x="8" y="23"/>
                  </a:cubicBezTo>
                  <a:lnTo>
                    <a:pt x="2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ïṩ1ïḓê">
              <a:extLst>
                <a:ext uri="{FF2B5EF4-FFF2-40B4-BE49-F238E27FC236}">
                  <a16:creationId xmlns="" xmlns:a16="http://schemas.microsoft.com/office/drawing/2014/main" id="{75336DD2-1F8A-4EB9-AEC7-AAF55BEB4AC2}"/>
                </a:ext>
              </a:extLst>
            </p:cNvPr>
            <p:cNvSpPr/>
            <p:nvPr/>
          </p:nvSpPr>
          <p:spPr bwMode="auto">
            <a:xfrm>
              <a:off x="2541761" y="4936682"/>
              <a:ext cx="743969" cy="570827"/>
            </a:xfrm>
            <a:custGeom>
              <a:avLst/>
              <a:gdLst>
                <a:gd name="T0" fmla="*/ 0 w 82"/>
                <a:gd name="T1" fmla="*/ 40 h 63"/>
                <a:gd name="T2" fmla="*/ 2 w 82"/>
                <a:gd name="T3" fmla="*/ 63 h 63"/>
                <a:gd name="T4" fmla="*/ 82 w 82"/>
                <a:gd name="T5" fmla="*/ 4 h 63"/>
                <a:gd name="T6" fmla="*/ 58 w 82"/>
                <a:gd name="T7" fmla="*/ 0 h 63"/>
                <a:gd name="T8" fmla="*/ 0 w 82"/>
                <a:gd name="T9" fmla="*/ 40 h 63"/>
              </a:gdLst>
              <a:ahLst/>
              <a:cxnLst>
                <a:cxn ang="0">
                  <a:pos x="T0" y="T1"/>
                </a:cxn>
                <a:cxn ang="0">
                  <a:pos x="T2" y="T3"/>
                </a:cxn>
                <a:cxn ang="0">
                  <a:pos x="T4" y="T5"/>
                </a:cxn>
                <a:cxn ang="0">
                  <a:pos x="T6" y="T7"/>
                </a:cxn>
                <a:cxn ang="0">
                  <a:pos x="T8" y="T9"/>
                </a:cxn>
              </a:cxnLst>
              <a:rect l="0" t="0" r="r" b="b"/>
              <a:pathLst>
                <a:path w="82" h="63">
                  <a:moveTo>
                    <a:pt x="0" y="40"/>
                  </a:moveTo>
                  <a:cubicBezTo>
                    <a:pt x="2" y="63"/>
                    <a:pt x="2" y="63"/>
                    <a:pt x="2" y="63"/>
                  </a:cubicBezTo>
                  <a:cubicBezTo>
                    <a:pt x="37" y="56"/>
                    <a:pt x="66" y="34"/>
                    <a:pt x="82" y="4"/>
                  </a:cubicBezTo>
                  <a:cubicBezTo>
                    <a:pt x="58" y="0"/>
                    <a:pt x="58" y="0"/>
                    <a:pt x="58" y="0"/>
                  </a:cubicBezTo>
                  <a:cubicBezTo>
                    <a:pt x="45" y="20"/>
                    <a:pt x="24" y="34"/>
                    <a:pt x="0"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iṡļiďé">
              <a:extLst>
                <a:ext uri="{FF2B5EF4-FFF2-40B4-BE49-F238E27FC236}">
                  <a16:creationId xmlns="" xmlns:a16="http://schemas.microsoft.com/office/drawing/2014/main" id="{5A8015F3-5644-4883-968C-66B122B7B965}"/>
                </a:ext>
              </a:extLst>
            </p:cNvPr>
            <p:cNvSpPr/>
            <p:nvPr/>
          </p:nvSpPr>
          <p:spPr bwMode="auto">
            <a:xfrm>
              <a:off x="1289188" y="3995223"/>
              <a:ext cx="227249" cy="173142"/>
            </a:xfrm>
            <a:custGeom>
              <a:avLst/>
              <a:gdLst>
                <a:gd name="T0" fmla="*/ 5 w 25"/>
                <a:gd name="T1" fmla="*/ 0 h 19"/>
                <a:gd name="T2" fmla="*/ 0 w 25"/>
                <a:gd name="T3" fmla="*/ 13 h 19"/>
                <a:gd name="T4" fmla="*/ 22 w 25"/>
                <a:gd name="T5" fmla="*/ 19 h 19"/>
                <a:gd name="T6" fmla="*/ 25 w 25"/>
                <a:gd name="T7" fmla="*/ 10 h 19"/>
                <a:gd name="T8" fmla="*/ 5 w 25"/>
                <a:gd name="T9" fmla="*/ 0 h 19"/>
              </a:gdLst>
              <a:ahLst/>
              <a:cxnLst>
                <a:cxn ang="0">
                  <a:pos x="T0" y="T1"/>
                </a:cxn>
                <a:cxn ang="0">
                  <a:pos x="T2" y="T3"/>
                </a:cxn>
                <a:cxn ang="0">
                  <a:pos x="T4" y="T5"/>
                </a:cxn>
                <a:cxn ang="0">
                  <a:pos x="T6" y="T7"/>
                </a:cxn>
                <a:cxn ang="0">
                  <a:pos x="T8" y="T9"/>
                </a:cxn>
              </a:cxnLst>
              <a:rect l="0" t="0" r="r" b="b"/>
              <a:pathLst>
                <a:path w="25" h="19">
                  <a:moveTo>
                    <a:pt x="5" y="0"/>
                  </a:moveTo>
                  <a:cubicBezTo>
                    <a:pt x="3" y="4"/>
                    <a:pt x="1" y="8"/>
                    <a:pt x="0" y="13"/>
                  </a:cubicBezTo>
                  <a:cubicBezTo>
                    <a:pt x="22" y="19"/>
                    <a:pt x="22" y="19"/>
                    <a:pt x="22" y="19"/>
                  </a:cubicBezTo>
                  <a:cubicBezTo>
                    <a:pt x="23" y="16"/>
                    <a:pt x="24" y="13"/>
                    <a:pt x="25" y="10"/>
                  </a:cubicBez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ïṣļîdè">
              <a:extLst>
                <a:ext uri="{FF2B5EF4-FFF2-40B4-BE49-F238E27FC236}">
                  <a16:creationId xmlns="" xmlns:a16="http://schemas.microsoft.com/office/drawing/2014/main" id="{8B779DBC-487C-49CC-8CDA-74FC0A257814}"/>
                </a:ext>
              </a:extLst>
            </p:cNvPr>
            <p:cNvSpPr/>
            <p:nvPr/>
          </p:nvSpPr>
          <p:spPr bwMode="auto">
            <a:xfrm>
              <a:off x="1344648" y="3832903"/>
              <a:ext cx="252950" cy="217780"/>
            </a:xfrm>
            <a:custGeom>
              <a:avLst/>
              <a:gdLst>
                <a:gd name="T0" fmla="*/ 21 w 28"/>
                <a:gd name="T1" fmla="*/ 24 h 24"/>
                <a:gd name="T2" fmla="*/ 28 w 28"/>
                <a:gd name="T3" fmla="*/ 13 h 24"/>
                <a:gd name="T4" fmla="*/ 9 w 28"/>
                <a:gd name="T5" fmla="*/ 0 h 24"/>
                <a:gd name="T6" fmla="*/ 0 w 28"/>
                <a:gd name="T7" fmla="*/ 14 h 24"/>
                <a:gd name="T8" fmla="*/ 21 w 28"/>
                <a:gd name="T9" fmla="*/ 24 h 24"/>
              </a:gdLst>
              <a:ahLst/>
              <a:cxnLst>
                <a:cxn ang="0">
                  <a:pos x="T0" y="T1"/>
                </a:cxn>
                <a:cxn ang="0">
                  <a:pos x="T2" y="T3"/>
                </a:cxn>
                <a:cxn ang="0">
                  <a:pos x="T4" y="T5"/>
                </a:cxn>
                <a:cxn ang="0">
                  <a:pos x="T6" y="T7"/>
                </a:cxn>
                <a:cxn ang="0">
                  <a:pos x="T8" y="T9"/>
                </a:cxn>
              </a:cxnLst>
              <a:rect l="0" t="0" r="r" b="b"/>
              <a:pathLst>
                <a:path w="28" h="24">
                  <a:moveTo>
                    <a:pt x="21" y="24"/>
                  </a:moveTo>
                  <a:cubicBezTo>
                    <a:pt x="23" y="20"/>
                    <a:pt x="25" y="17"/>
                    <a:pt x="28" y="13"/>
                  </a:cubicBezTo>
                  <a:cubicBezTo>
                    <a:pt x="9" y="0"/>
                    <a:pt x="9" y="0"/>
                    <a:pt x="9" y="0"/>
                  </a:cubicBezTo>
                  <a:cubicBezTo>
                    <a:pt x="6" y="4"/>
                    <a:pt x="3" y="9"/>
                    <a:pt x="0" y="14"/>
                  </a:cubicBezTo>
                  <a:lnTo>
                    <a:pt x="21"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61" name="îṣ1îďe">
            <a:extLst>
              <a:ext uri="{FF2B5EF4-FFF2-40B4-BE49-F238E27FC236}">
                <a16:creationId xmlns="" xmlns:a16="http://schemas.microsoft.com/office/drawing/2014/main" id="{E2B62D4D-E949-403D-B46F-E6C2528281F0}"/>
              </a:ext>
            </a:extLst>
          </p:cNvPr>
          <p:cNvSpPr/>
          <p:nvPr/>
        </p:nvSpPr>
        <p:spPr bwMode="auto">
          <a:xfrm>
            <a:off x="1512847" y="3797735"/>
            <a:ext cx="919610" cy="2354391"/>
          </a:xfrm>
          <a:custGeom>
            <a:avLst/>
            <a:gdLst>
              <a:gd name="T0" fmla="*/ 18 w 62"/>
              <a:gd name="T1" fmla="*/ 0 h 167"/>
              <a:gd name="T2" fmla="*/ 44 w 62"/>
              <a:gd name="T3" fmla="*/ 0 h 167"/>
              <a:gd name="T4" fmla="*/ 62 w 62"/>
              <a:gd name="T5" fmla="*/ 167 h 167"/>
              <a:gd name="T6" fmla="*/ 0 w 62"/>
              <a:gd name="T7" fmla="*/ 167 h 167"/>
              <a:gd name="T8" fmla="*/ 18 w 62"/>
              <a:gd name="T9" fmla="*/ 0 h 167"/>
            </a:gdLst>
            <a:ahLst/>
            <a:cxnLst>
              <a:cxn ang="0">
                <a:pos x="T0" y="T1"/>
              </a:cxn>
              <a:cxn ang="0">
                <a:pos x="T2" y="T3"/>
              </a:cxn>
              <a:cxn ang="0">
                <a:pos x="T4" y="T5"/>
              </a:cxn>
              <a:cxn ang="0">
                <a:pos x="T6" y="T7"/>
              </a:cxn>
              <a:cxn ang="0">
                <a:pos x="T8" y="T9"/>
              </a:cxn>
            </a:cxnLst>
            <a:rect l="0" t="0" r="r" b="b"/>
            <a:pathLst>
              <a:path w="62" h="167">
                <a:moveTo>
                  <a:pt x="18" y="0"/>
                </a:moveTo>
                <a:cubicBezTo>
                  <a:pt x="26" y="2"/>
                  <a:pt x="35" y="2"/>
                  <a:pt x="44" y="0"/>
                </a:cubicBezTo>
                <a:cubicBezTo>
                  <a:pt x="62" y="167"/>
                  <a:pt x="62" y="167"/>
                  <a:pt x="62" y="167"/>
                </a:cubicBezTo>
                <a:cubicBezTo>
                  <a:pt x="0" y="167"/>
                  <a:pt x="0" y="167"/>
                  <a:pt x="0" y="167"/>
                </a:cubicBezTo>
                <a:cubicBezTo>
                  <a:pt x="18" y="0"/>
                  <a:pt x="18" y="0"/>
                  <a:pt x="18" y="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i$ḷïďe">
            <a:extLst>
              <a:ext uri="{FF2B5EF4-FFF2-40B4-BE49-F238E27FC236}">
                <a16:creationId xmlns="" xmlns:a16="http://schemas.microsoft.com/office/drawing/2014/main" id="{D696F1F7-7174-4A05-ABB7-C020F682EEB0}"/>
              </a:ext>
            </a:extLst>
          </p:cNvPr>
          <p:cNvSpPr/>
          <p:nvPr/>
        </p:nvSpPr>
        <p:spPr bwMode="auto">
          <a:xfrm>
            <a:off x="193117" y="1175657"/>
            <a:ext cx="3839815" cy="3410388"/>
          </a:xfrm>
          <a:custGeom>
            <a:avLst/>
            <a:gdLst>
              <a:gd name="T0" fmla="*/ 134 w 259"/>
              <a:gd name="T1" fmla="*/ 153 h 242"/>
              <a:gd name="T2" fmla="*/ 126 w 259"/>
              <a:gd name="T3" fmla="*/ 133 h 242"/>
              <a:gd name="T4" fmla="*/ 106 w 259"/>
              <a:gd name="T5" fmla="*/ 141 h 242"/>
              <a:gd name="T6" fmla="*/ 114 w 259"/>
              <a:gd name="T7" fmla="*/ 161 h 242"/>
              <a:gd name="T8" fmla="*/ 134 w 259"/>
              <a:gd name="T9" fmla="*/ 153 h 242"/>
              <a:gd name="T10" fmla="*/ 153 w 259"/>
              <a:gd name="T11" fmla="*/ 147 h 242"/>
              <a:gd name="T12" fmla="*/ 132 w 259"/>
              <a:gd name="T13" fmla="*/ 116 h 242"/>
              <a:gd name="T14" fmla="*/ 131 w 259"/>
              <a:gd name="T15" fmla="*/ 116 h 242"/>
              <a:gd name="T16" fmla="*/ 138 w 259"/>
              <a:gd name="T17" fmla="*/ 104 h 242"/>
              <a:gd name="T18" fmla="*/ 138 w 259"/>
              <a:gd name="T19" fmla="*/ 96 h 242"/>
              <a:gd name="T20" fmla="*/ 107 w 259"/>
              <a:gd name="T21" fmla="*/ 10 h 242"/>
              <a:gd name="T22" fmla="*/ 95 w 259"/>
              <a:gd name="T23" fmla="*/ 11 h 242"/>
              <a:gd name="T24" fmla="*/ 103 w 259"/>
              <a:gd name="T25" fmla="*/ 118 h 242"/>
              <a:gd name="T26" fmla="*/ 89 w 259"/>
              <a:gd name="T27" fmla="*/ 134 h 242"/>
              <a:gd name="T28" fmla="*/ 87 w 259"/>
              <a:gd name="T29" fmla="*/ 153 h 242"/>
              <a:gd name="T30" fmla="*/ 74 w 259"/>
              <a:gd name="T31" fmla="*/ 153 h 242"/>
              <a:gd name="T32" fmla="*/ 67 w 259"/>
              <a:gd name="T33" fmla="*/ 156 h 242"/>
              <a:gd name="T34" fmla="*/ 7 w 259"/>
              <a:gd name="T35" fmla="*/ 227 h 242"/>
              <a:gd name="T36" fmla="*/ 15 w 259"/>
              <a:gd name="T37" fmla="*/ 236 h 242"/>
              <a:gd name="T38" fmla="*/ 103 w 259"/>
              <a:gd name="T39" fmla="*/ 176 h 242"/>
              <a:gd name="T40" fmla="*/ 107 w 259"/>
              <a:gd name="T41" fmla="*/ 177 h 242"/>
              <a:gd name="T42" fmla="*/ 141 w 259"/>
              <a:gd name="T43" fmla="*/ 172 h 242"/>
              <a:gd name="T44" fmla="*/ 148 w 259"/>
              <a:gd name="T45" fmla="*/ 184 h 242"/>
              <a:gd name="T46" fmla="*/ 154 w 259"/>
              <a:gd name="T47" fmla="*/ 188 h 242"/>
              <a:gd name="T48" fmla="*/ 245 w 259"/>
              <a:gd name="T49" fmla="*/ 204 h 242"/>
              <a:gd name="T50" fmla="*/ 249 w 259"/>
              <a:gd name="T51" fmla="*/ 194 h 242"/>
              <a:gd name="T52" fmla="*/ 153 w 259"/>
              <a:gd name="T53"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134" y="153"/>
                </a:moveTo>
                <a:cubicBezTo>
                  <a:pt x="137" y="145"/>
                  <a:pt x="133" y="136"/>
                  <a:pt x="126" y="133"/>
                </a:cubicBezTo>
                <a:cubicBezTo>
                  <a:pt x="118" y="130"/>
                  <a:pt x="109" y="133"/>
                  <a:pt x="106" y="141"/>
                </a:cubicBezTo>
                <a:cubicBezTo>
                  <a:pt x="102" y="149"/>
                  <a:pt x="106" y="158"/>
                  <a:pt x="114" y="161"/>
                </a:cubicBezTo>
                <a:cubicBezTo>
                  <a:pt x="122" y="164"/>
                  <a:pt x="131" y="161"/>
                  <a:pt x="134" y="153"/>
                </a:cubicBezTo>
                <a:close/>
                <a:moveTo>
                  <a:pt x="153" y="147"/>
                </a:moveTo>
                <a:cubicBezTo>
                  <a:pt x="153" y="134"/>
                  <a:pt x="145" y="122"/>
                  <a:pt x="132" y="116"/>
                </a:cubicBezTo>
                <a:cubicBezTo>
                  <a:pt x="132" y="116"/>
                  <a:pt x="131" y="116"/>
                  <a:pt x="131" y="116"/>
                </a:cubicBezTo>
                <a:cubicBezTo>
                  <a:pt x="134" y="112"/>
                  <a:pt x="136" y="108"/>
                  <a:pt x="138" y="104"/>
                </a:cubicBezTo>
                <a:cubicBezTo>
                  <a:pt x="139" y="101"/>
                  <a:pt x="139" y="100"/>
                  <a:pt x="138" y="96"/>
                </a:cubicBezTo>
                <a:cubicBezTo>
                  <a:pt x="107" y="10"/>
                  <a:pt x="107" y="10"/>
                  <a:pt x="107" y="10"/>
                </a:cubicBezTo>
                <a:cubicBezTo>
                  <a:pt x="105" y="0"/>
                  <a:pt x="96" y="0"/>
                  <a:pt x="95" y="11"/>
                </a:cubicBezTo>
                <a:cubicBezTo>
                  <a:pt x="103" y="118"/>
                  <a:pt x="103" y="118"/>
                  <a:pt x="103" y="118"/>
                </a:cubicBezTo>
                <a:cubicBezTo>
                  <a:pt x="97" y="122"/>
                  <a:pt x="92" y="127"/>
                  <a:pt x="89" y="134"/>
                </a:cubicBezTo>
                <a:cubicBezTo>
                  <a:pt x="87" y="141"/>
                  <a:pt x="86" y="147"/>
                  <a:pt x="87" y="153"/>
                </a:cubicBezTo>
                <a:cubicBezTo>
                  <a:pt x="83" y="152"/>
                  <a:pt x="78" y="152"/>
                  <a:pt x="74" y="153"/>
                </a:cubicBezTo>
                <a:cubicBezTo>
                  <a:pt x="70" y="153"/>
                  <a:pt x="70" y="154"/>
                  <a:pt x="67" y="156"/>
                </a:cubicBezTo>
                <a:cubicBezTo>
                  <a:pt x="7" y="227"/>
                  <a:pt x="7" y="227"/>
                  <a:pt x="7" y="227"/>
                </a:cubicBezTo>
                <a:cubicBezTo>
                  <a:pt x="0" y="233"/>
                  <a:pt x="4" y="242"/>
                  <a:pt x="15" y="236"/>
                </a:cubicBezTo>
                <a:cubicBezTo>
                  <a:pt x="103" y="176"/>
                  <a:pt x="103" y="176"/>
                  <a:pt x="103" y="176"/>
                </a:cubicBezTo>
                <a:cubicBezTo>
                  <a:pt x="105" y="176"/>
                  <a:pt x="106" y="177"/>
                  <a:pt x="107" y="177"/>
                </a:cubicBezTo>
                <a:cubicBezTo>
                  <a:pt x="119" y="182"/>
                  <a:pt x="132" y="180"/>
                  <a:pt x="141" y="172"/>
                </a:cubicBezTo>
                <a:cubicBezTo>
                  <a:pt x="143" y="176"/>
                  <a:pt x="145" y="181"/>
                  <a:pt x="148" y="184"/>
                </a:cubicBezTo>
                <a:cubicBezTo>
                  <a:pt x="150" y="187"/>
                  <a:pt x="151" y="187"/>
                  <a:pt x="154" y="188"/>
                </a:cubicBezTo>
                <a:cubicBezTo>
                  <a:pt x="245" y="204"/>
                  <a:pt x="245" y="204"/>
                  <a:pt x="245" y="204"/>
                </a:cubicBezTo>
                <a:cubicBezTo>
                  <a:pt x="255" y="207"/>
                  <a:pt x="259" y="199"/>
                  <a:pt x="249" y="194"/>
                </a:cubicBezTo>
                <a:cubicBezTo>
                  <a:pt x="153" y="147"/>
                  <a:pt x="153" y="147"/>
                  <a:pt x="153" y="147"/>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 name="îṧľídé">
            <a:extLst>
              <a:ext uri="{FF2B5EF4-FFF2-40B4-BE49-F238E27FC236}">
                <a16:creationId xmlns="" xmlns:a16="http://schemas.microsoft.com/office/drawing/2014/main" id="{89FB53ED-7EF5-4CBB-8849-60D914C1653F}"/>
              </a:ext>
            </a:extLst>
          </p:cNvPr>
          <p:cNvGrpSpPr/>
          <p:nvPr/>
        </p:nvGrpSpPr>
        <p:grpSpPr>
          <a:xfrm>
            <a:off x="3945067" y="1210657"/>
            <a:ext cx="8035400" cy="468853"/>
            <a:chOff x="4897502" y="2297137"/>
            <a:chExt cx="2559884" cy="412880"/>
          </a:xfrm>
        </p:grpSpPr>
        <p:sp>
          <p:nvSpPr>
            <p:cNvPr id="175" name="iṥḷíḓe">
              <a:extLst>
                <a:ext uri="{FF2B5EF4-FFF2-40B4-BE49-F238E27FC236}">
                  <a16:creationId xmlns="" xmlns:a16="http://schemas.microsoft.com/office/drawing/2014/main" id="{E5495DC7-AB56-4BF2-86B4-42BB99F373B3}"/>
                </a:ext>
              </a:extLst>
            </p:cNvPr>
            <p:cNvSpPr/>
            <p:nvPr/>
          </p:nvSpPr>
          <p:spPr bwMode="auto">
            <a:xfrm>
              <a:off x="5349323" y="2306585"/>
              <a:ext cx="2108063" cy="295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列入财政部固定资产分类目录和教育部高等学校固定资产分类目录的物资</a:t>
              </a:r>
              <a:endParaRPr lang="en-US" altLang="zh-CN" sz="1400" b="1" dirty="0"/>
            </a:p>
          </p:txBody>
        </p:sp>
        <p:sp>
          <p:nvSpPr>
            <p:cNvPr id="176" name="îśḷïḍê">
              <a:extLst>
                <a:ext uri="{FF2B5EF4-FFF2-40B4-BE49-F238E27FC236}">
                  <a16:creationId xmlns="" xmlns:a16="http://schemas.microsoft.com/office/drawing/2014/main" id="{612022DC-0D6A-4090-924A-D0684B4925E3}"/>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01.</a:t>
              </a:r>
              <a:r>
                <a:rPr lang="zh-CN" altLang="en-US" sz="1800" b="1" dirty="0" smtClean="0"/>
                <a:t>按照分类</a:t>
              </a:r>
              <a:endParaRPr lang="en-US" altLang="zh-CN" sz="1800" b="1" dirty="0"/>
            </a:p>
          </p:txBody>
        </p:sp>
      </p:grpSp>
      <p:sp>
        <p:nvSpPr>
          <p:cNvPr id="40" name="矩形 39"/>
          <p:cNvSpPr/>
          <p:nvPr/>
        </p:nvSpPr>
        <p:spPr>
          <a:xfrm>
            <a:off x="3887730" y="1631599"/>
            <a:ext cx="7570239" cy="646331"/>
          </a:xfrm>
          <a:prstGeom prst="rect">
            <a:avLst/>
          </a:prstGeom>
        </p:spPr>
        <p:txBody>
          <a:bodyPr wrap="square">
            <a:spAutoFit/>
          </a:bodyPr>
          <a:lstStyle/>
          <a:p>
            <a:r>
              <a:rPr lang="zh-CN" altLang="en-US" b="1" dirty="0" smtClean="0"/>
              <a:t>（一）土地、房屋和建筑物：指学校占有和使用的土地、房屋、建筑物及其附属设施</a:t>
            </a:r>
            <a:endParaRPr lang="zh-CN" altLang="en-US" b="1" dirty="0"/>
          </a:p>
        </p:txBody>
      </p:sp>
      <p:sp>
        <p:nvSpPr>
          <p:cNvPr id="42" name="矩形 41"/>
          <p:cNvSpPr/>
          <p:nvPr/>
        </p:nvSpPr>
        <p:spPr>
          <a:xfrm>
            <a:off x="3915722" y="2287661"/>
            <a:ext cx="7560908" cy="923330"/>
          </a:xfrm>
          <a:prstGeom prst="rect">
            <a:avLst/>
          </a:prstGeom>
        </p:spPr>
        <p:txBody>
          <a:bodyPr wrap="square">
            <a:spAutoFit/>
          </a:bodyPr>
          <a:lstStyle/>
          <a:p>
            <a:r>
              <a:rPr lang="zh-CN" altLang="en-US" b="1" dirty="0" smtClean="0"/>
              <a:t>（二）专用设备：指根据学校教学科研及其他工作需要购置的各种具有专门性能和专门用途的设备。包括各种专用仪器和机 械设备、医疗器械、文艺设备、体育设备、娱乐设备等</a:t>
            </a:r>
            <a:endParaRPr lang="zh-CN" altLang="en-US" b="1" dirty="0"/>
          </a:p>
        </p:txBody>
      </p:sp>
      <p:sp>
        <p:nvSpPr>
          <p:cNvPr id="43" name="矩形 42"/>
          <p:cNvSpPr/>
          <p:nvPr/>
        </p:nvSpPr>
        <p:spPr>
          <a:xfrm>
            <a:off x="3897062" y="3181939"/>
            <a:ext cx="7551575" cy="923330"/>
          </a:xfrm>
          <a:prstGeom prst="rect">
            <a:avLst/>
          </a:prstGeom>
        </p:spPr>
        <p:txBody>
          <a:bodyPr wrap="square">
            <a:spAutoFit/>
          </a:bodyPr>
          <a:lstStyle/>
          <a:p>
            <a:r>
              <a:rPr lang="zh-CN" altLang="en-US" b="1" dirty="0" smtClean="0"/>
              <a:t>（三）通用设备：指学校运转所需的办公设备、计算机设备及软件、车辆、图书档案设备、通信设备、广播电视电影设备、 通用机械设备、仪器仪表等</a:t>
            </a:r>
            <a:endParaRPr lang="zh-CN" altLang="en-US" b="1" dirty="0"/>
          </a:p>
        </p:txBody>
      </p:sp>
      <p:sp>
        <p:nvSpPr>
          <p:cNvPr id="44" name="矩形 43"/>
          <p:cNvSpPr/>
          <p:nvPr/>
        </p:nvSpPr>
        <p:spPr>
          <a:xfrm>
            <a:off x="3878401" y="4104211"/>
            <a:ext cx="7523584" cy="646331"/>
          </a:xfrm>
          <a:prstGeom prst="rect">
            <a:avLst/>
          </a:prstGeom>
        </p:spPr>
        <p:txBody>
          <a:bodyPr wrap="square">
            <a:spAutoFit/>
          </a:bodyPr>
          <a:lstStyle/>
          <a:p>
            <a:r>
              <a:rPr lang="zh-CN" altLang="en-US" b="1" dirty="0" smtClean="0"/>
              <a:t>（四）文物和陈列品：指学校拥有或者接受捐赠的各种古物、 字画、纪念品、装饰品、展品、藏品（含标本）等</a:t>
            </a:r>
            <a:endParaRPr lang="zh-CN" altLang="en-US" b="1" dirty="0"/>
          </a:p>
        </p:txBody>
      </p:sp>
      <p:sp>
        <p:nvSpPr>
          <p:cNvPr id="45" name="矩形 44"/>
          <p:cNvSpPr/>
          <p:nvPr/>
        </p:nvSpPr>
        <p:spPr>
          <a:xfrm>
            <a:off x="3915746" y="4925305"/>
            <a:ext cx="7551575" cy="646331"/>
          </a:xfrm>
          <a:prstGeom prst="rect">
            <a:avLst/>
          </a:prstGeom>
        </p:spPr>
        <p:txBody>
          <a:bodyPr wrap="square">
            <a:spAutoFit/>
          </a:bodyPr>
          <a:lstStyle/>
          <a:p>
            <a:r>
              <a:rPr lang="zh-CN" altLang="en-US" b="1" dirty="0" smtClean="0"/>
              <a:t>（五）图书、档案：指学校图书馆、档案馆及院系储藏的各类图书、资料、档案和电子数据（资料）等</a:t>
            </a:r>
            <a:endParaRPr lang="zh-CN" altLang="en-US" b="1" dirty="0"/>
          </a:p>
        </p:txBody>
      </p:sp>
      <p:sp>
        <p:nvSpPr>
          <p:cNvPr id="46" name="矩形 45"/>
          <p:cNvSpPr/>
          <p:nvPr/>
        </p:nvSpPr>
        <p:spPr>
          <a:xfrm>
            <a:off x="3934404" y="5690415"/>
            <a:ext cx="7364964" cy="646331"/>
          </a:xfrm>
          <a:prstGeom prst="rect">
            <a:avLst/>
          </a:prstGeom>
        </p:spPr>
        <p:txBody>
          <a:bodyPr wrap="square">
            <a:spAutoFit/>
          </a:bodyPr>
          <a:lstStyle/>
          <a:p>
            <a:r>
              <a:rPr lang="zh-CN" altLang="en-US" b="1" dirty="0" smtClean="0"/>
              <a:t>（六）家具、用具装具及动植物：指各种材质家具、被服装具、用具及植物、牲畜等</a:t>
            </a:r>
            <a:endParaRPr lang="zh-CN" altLang="en-US" b="1" dirty="0"/>
          </a:p>
        </p:txBody>
      </p:sp>
      <p:pic>
        <p:nvPicPr>
          <p:cNvPr id="4098" name="Picture 2"/>
          <p:cNvPicPr>
            <a:picLocks noChangeAspect="1" noChangeArrowheads="1"/>
          </p:cNvPicPr>
          <p:nvPr/>
        </p:nvPicPr>
        <p:blipFill>
          <a:blip r:embed="rId2" cstate="print"/>
          <a:srcRect/>
          <a:stretch>
            <a:fillRect/>
          </a:stretch>
        </p:blipFill>
        <p:spPr bwMode="auto">
          <a:xfrm>
            <a:off x="5374433" y="1614195"/>
            <a:ext cx="3789873" cy="4800795"/>
          </a:xfrm>
          <a:prstGeom prst="rect">
            <a:avLst/>
          </a:prstGeom>
          <a:noFill/>
          <a:ln w="9525">
            <a:noFill/>
            <a:miter lim="800000"/>
            <a:headEnd/>
            <a:tailEnd/>
          </a:ln>
        </p:spPr>
      </p:pic>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
                                        </p:tgtEl>
                                        <p:attrNameLst>
                                          <p:attrName>style.visibility</p:attrName>
                                        </p:attrNameLst>
                                      </p:cBhvr>
                                      <p:to>
                                        <p:strVal val="visible"/>
                                      </p:to>
                                    </p:set>
                                    <p:anim calcmode="discrete" valueType="clr">
                                      <p:cBhvr override="childStyle">
                                        <p:cTn id="7"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
                                        </p:tgtEl>
                                        <p:attrNameLst>
                                          <p:attrName>fillcolor</p:attrName>
                                        </p:attrNameLst>
                                      </p:cBhvr>
                                      <p:tavLst>
                                        <p:tav tm="0">
                                          <p:val>
                                            <p:clrVal>
                                              <a:schemeClr val="accent2"/>
                                            </p:clrVal>
                                          </p:val>
                                        </p:tav>
                                        <p:tav tm="50000">
                                          <p:val>
                                            <p:clrVal>
                                              <a:schemeClr val="hlink"/>
                                            </p:clrVal>
                                          </p:val>
                                        </p:tav>
                                      </p:tavLst>
                                    </p:anim>
                                    <p:set>
                                      <p:cBhvr>
                                        <p:cTn id="9" dur="80"/>
                                        <p:tgtEl>
                                          <p:spTgt spid="4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2"/>
                                        </p:tgtEl>
                                        <p:attrNameLst>
                                          <p:attrName>style.visibility</p:attrName>
                                        </p:attrNameLst>
                                      </p:cBhvr>
                                      <p:to>
                                        <p:strVal val="visible"/>
                                      </p:to>
                                    </p:set>
                                    <p:anim calcmode="discrete" valueType="clr">
                                      <p:cBhvr override="childStyle">
                                        <p:cTn id="14"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2"/>
                                        </p:tgtEl>
                                        <p:attrNameLst>
                                          <p:attrName>fillcolor</p:attrName>
                                        </p:attrNameLst>
                                      </p:cBhvr>
                                      <p:tavLst>
                                        <p:tav tm="0">
                                          <p:val>
                                            <p:clrVal>
                                              <a:schemeClr val="accent2"/>
                                            </p:clrVal>
                                          </p:val>
                                        </p:tav>
                                        <p:tav tm="50000">
                                          <p:val>
                                            <p:clrVal>
                                              <a:schemeClr val="hlink"/>
                                            </p:clrVal>
                                          </p:val>
                                        </p:tav>
                                      </p:tavLst>
                                    </p:anim>
                                    <p:set>
                                      <p:cBhvr>
                                        <p:cTn id="16" dur="80"/>
                                        <p:tgtEl>
                                          <p:spTgt spid="4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3"/>
                                        </p:tgtEl>
                                        <p:attrNameLst>
                                          <p:attrName>style.visibility</p:attrName>
                                        </p:attrNameLst>
                                      </p:cBhvr>
                                      <p:to>
                                        <p:strVal val="visible"/>
                                      </p:to>
                                    </p:set>
                                    <p:anim calcmode="discrete" valueType="clr">
                                      <p:cBhvr override="childStyle">
                                        <p:cTn id="2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3"/>
                                        </p:tgtEl>
                                        <p:attrNameLst>
                                          <p:attrName>fillcolor</p:attrName>
                                        </p:attrNameLst>
                                      </p:cBhvr>
                                      <p:tavLst>
                                        <p:tav tm="0">
                                          <p:val>
                                            <p:clrVal>
                                              <a:schemeClr val="accent2"/>
                                            </p:clrVal>
                                          </p:val>
                                        </p:tav>
                                        <p:tav tm="50000">
                                          <p:val>
                                            <p:clrVal>
                                              <a:schemeClr val="hlink"/>
                                            </p:clrVal>
                                          </p:val>
                                        </p:tav>
                                      </p:tavLst>
                                    </p:anim>
                                    <p:set>
                                      <p:cBhvr>
                                        <p:cTn id="23" dur="80"/>
                                        <p:tgtEl>
                                          <p:spTgt spid="4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4"/>
                                        </p:tgtEl>
                                        <p:attrNameLst>
                                          <p:attrName>style.visibility</p:attrName>
                                        </p:attrNameLst>
                                      </p:cBhvr>
                                      <p:to>
                                        <p:strVal val="visible"/>
                                      </p:to>
                                    </p:set>
                                    <p:anim calcmode="discrete" valueType="clr">
                                      <p:cBhvr override="childStyle">
                                        <p:cTn id="28"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4"/>
                                        </p:tgtEl>
                                        <p:attrNameLst>
                                          <p:attrName>fillcolor</p:attrName>
                                        </p:attrNameLst>
                                      </p:cBhvr>
                                      <p:tavLst>
                                        <p:tav tm="0">
                                          <p:val>
                                            <p:clrVal>
                                              <a:schemeClr val="accent2"/>
                                            </p:clrVal>
                                          </p:val>
                                        </p:tav>
                                        <p:tav tm="50000">
                                          <p:val>
                                            <p:clrVal>
                                              <a:schemeClr val="hlink"/>
                                            </p:clrVal>
                                          </p:val>
                                        </p:tav>
                                      </p:tavLst>
                                    </p:anim>
                                    <p:set>
                                      <p:cBhvr>
                                        <p:cTn id="30" dur="80"/>
                                        <p:tgtEl>
                                          <p:spTgt spid="4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5"/>
                                        </p:tgtEl>
                                        <p:attrNameLst>
                                          <p:attrName>style.visibility</p:attrName>
                                        </p:attrNameLst>
                                      </p:cBhvr>
                                      <p:to>
                                        <p:strVal val="visible"/>
                                      </p:to>
                                    </p:set>
                                    <p:anim calcmode="discrete" valueType="clr">
                                      <p:cBhvr override="childStyle">
                                        <p:cTn id="3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5"/>
                                        </p:tgtEl>
                                        <p:attrNameLst>
                                          <p:attrName>fillcolor</p:attrName>
                                        </p:attrNameLst>
                                      </p:cBhvr>
                                      <p:tavLst>
                                        <p:tav tm="0">
                                          <p:val>
                                            <p:clrVal>
                                              <a:schemeClr val="accent2"/>
                                            </p:clrVal>
                                          </p:val>
                                        </p:tav>
                                        <p:tav tm="50000">
                                          <p:val>
                                            <p:clrVal>
                                              <a:schemeClr val="hlink"/>
                                            </p:clrVal>
                                          </p:val>
                                        </p:tav>
                                      </p:tavLst>
                                    </p:anim>
                                    <p:set>
                                      <p:cBhvr>
                                        <p:cTn id="37" dur="80"/>
                                        <p:tgtEl>
                                          <p:spTgt spid="4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6"/>
                                        </p:tgtEl>
                                        <p:attrNameLst>
                                          <p:attrName>style.visibility</p:attrName>
                                        </p:attrNameLst>
                                      </p:cBhvr>
                                      <p:to>
                                        <p:strVal val="visible"/>
                                      </p:to>
                                    </p:set>
                                    <p:anim calcmode="discrete" valueType="clr">
                                      <p:cBhvr override="childStyle">
                                        <p:cTn id="42"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6"/>
                                        </p:tgtEl>
                                        <p:attrNameLst>
                                          <p:attrName>fillcolor</p:attrName>
                                        </p:attrNameLst>
                                      </p:cBhvr>
                                      <p:tavLst>
                                        <p:tav tm="0">
                                          <p:val>
                                            <p:clrVal>
                                              <a:schemeClr val="accent2"/>
                                            </p:clrVal>
                                          </p:val>
                                        </p:tav>
                                        <p:tav tm="50000">
                                          <p:val>
                                            <p:clrVal>
                                              <a:schemeClr val="hlink"/>
                                            </p:clrVal>
                                          </p:val>
                                        </p:tav>
                                      </p:tavLst>
                                    </p:anim>
                                    <p:set>
                                      <p:cBhvr>
                                        <p:cTn id="44" dur="80"/>
                                        <p:tgtEl>
                                          <p:spTgt spid="4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iterate type="lt">
                                    <p:tmAbs val="0"/>
                                  </p:iterate>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grpId="1" nodeType="withEffect">
                                  <p:stCondLst>
                                    <p:cond delay="0"/>
                                  </p:stCondLst>
                                  <p:iterate type="lt">
                                    <p:tmAbs val="0"/>
                                  </p:iterate>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grpId="1" nodeType="withEffect">
                                  <p:stCondLst>
                                    <p:cond delay="0"/>
                                  </p:stCondLst>
                                  <p:iterate type="lt">
                                    <p:tmAbs val="0"/>
                                  </p:iterate>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iterate type="lt">
                                    <p:tmAbs val="0"/>
                                  </p:iterate>
                                  <p:childTnLst>
                                    <p:set>
                                      <p:cBhvr>
                                        <p:cTn id="54" dur="1" fill="hold">
                                          <p:stCondLst>
                                            <p:cond delay="0"/>
                                          </p:stCondLst>
                                        </p:cTn>
                                        <p:tgtEl>
                                          <p:spTgt spid="44"/>
                                        </p:tgtEl>
                                        <p:attrNameLst>
                                          <p:attrName>style.visibility</p:attrName>
                                        </p:attrNameLst>
                                      </p:cBhvr>
                                      <p:to>
                                        <p:strVal val="hidden"/>
                                      </p:to>
                                    </p:set>
                                  </p:childTnLst>
                                </p:cTn>
                              </p:par>
                              <p:par>
                                <p:cTn id="55" presetID="1" presetClass="exit" presetSubtype="0" fill="hold" grpId="1" nodeType="withEffect">
                                  <p:stCondLst>
                                    <p:cond delay="0"/>
                                  </p:stCondLst>
                                  <p:iterate type="lt">
                                    <p:tmAbs val="0"/>
                                  </p:iterate>
                                  <p:childTnLst>
                                    <p:set>
                                      <p:cBhvr>
                                        <p:cTn id="56" dur="1" fill="hold">
                                          <p:stCondLst>
                                            <p:cond delay="0"/>
                                          </p:stCondLst>
                                        </p:cTn>
                                        <p:tgtEl>
                                          <p:spTgt spid="45"/>
                                        </p:tgtEl>
                                        <p:attrNameLst>
                                          <p:attrName>style.visibility</p:attrName>
                                        </p:attrNameLst>
                                      </p:cBhvr>
                                      <p:to>
                                        <p:strVal val="hidden"/>
                                      </p:to>
                                    </p:set>
                                  </p:childTnLst>
                                </p:cTn>
                              </p:par>
                              <p:par>
                                <p:cTn id="57" presetID="1" presetClass="exit" presetSubtype="0" fill="hold" grpId="1" nodeType="withEffect">
                                  <p:stCondLst>
                                    <p:cond delay="0"/>
                                  </p:stCondLst>
                                  <p:iterate type="lt">
                                    <p:tmAbs val="0"/>
                                  </p:iterate>
                                  <p:childTnLst>
                                    <p:set>
                                      <p:cBhvr>
                                        <p:cTn id="58" dur="1" fill="hold">
                                          <p:stCondLst>
                                            <p:cond delay="0"/>
                                          </p:stCondLst>
                                        </p:cTn>
                                        <p:tgtEl>
                                          <p:spTgt spid="46"/>
                                        </p:tgtEl>
                                        <p:attrNameLst>
                                          <p:attrName>style.visibility</p:attrName>
                                        </p:attrNameLst>
                                      </p:cBhvr>
                                      <p:to>
                                        <p:strVal val="hidden"/>
                                      </p:to>
                                    </p:set>
                                  </p:childTnLst>
                                </p:cTn>
                              </p:par>
                              <p:par>
                                <p:cTn id="59" presetID="17" presetClass="entr" presetSubtype="10" fill="hold" nodeType="withEffect">
                                  <p:stCondLst>
                                    <p:cond delay="0"/>
                                  </p:stCondLst>
                                  <p:childTnLst>
                                    <p:set>
                                      <p:cBhvr>
                                        <p:cTn id="60" dur="1" fill="hold">
                                          <p:stCondLst>
                                            <p:cond delay="0"/>
                                          </p:stCondLst>
                                        </p:cTn>
                                        <p:tgtEl>
                                          <p:spTgt spid="4098"/>
                                        </p:tgtEl>
                                        <p:attrNameLst>
                                          <p:attrName>style.visibility</p:attrName>
                                        </p:attrNameLst>
                                      </p:cBhvr>
                                      <p:to>
                                        <p:strVal val="visible"/>
                                      </p:to>
                                    </p:set>
                                    <p:anim calcmode="lin" valueType="num">
                                      <p:cBhvr>
                                        <p:cTn id="61" dur="500" fill="hold"/>
                                        <p:tgtEl>
                                          <p:spTgt spid="4098"/>
                                        </p:tgtEl>
                                        <p:attrNameLst>
                                          <p:attrName>ppt_w</p:attrName>
                                        </p:attrNameLst>
                                      </p:cBhvr>
                                      <p:tavLst>
                                        <p:tav tm="0">
                                          <p:val>
                                            <p:fltVal val="0"/>
                                          </p:val>
                                        </p:tav>
                                        <p:tav tm="100000">
                                          <p:val>
                                            <p:strVal val="#ppt_w"/>
                                          </p:val>
                                        </p:tav>
                                      </p:tavLst>
                                    </p:anim>
                                    <p:anim calcmode="lin" valueType="num">
                                      <p:cBhvr>
                                        <p:cTn id="62"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2" grpId="0"/>
      <p:bldP spid="42" grpId="1"/>
      <p:bldP spid="43" grpId="0"/>
      <p:bldP spid="43" grpId="1"/>
      <p:bldP spid="44" grpId="0"/>
      <p:bldP spid="44" grpId="1"/>
      <p:bldP spid="45" grpId="0"/>
      <p:bldP spid="45" grpId="1"/>
      <p:bldP spid="46" grpId="0"/>
      <p:bldP spid="4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lvl="0" defTabSz="914378">
              <a:spcBef>
                <a:spcPct val="0"/>
              </a:spcBef>
              <a:defRPr/>
            </a:pPr>
            <a:r>
              <a:rPr lang="en-US" altLang="zh-CN" sz="1600" b="1" dirty="0" smtClean="0"/>
              <a:t>1</a:t>
            </a:r>
            <a:r>
              <a:rPr lang="zh-CN" altLang="en-US" sz="1600" b="1" dirty="0" smtClean="0"/>
              <a:t>、固定资产的管理范围</a:t>
            </a:r>
            <a:endParaRPr lang="zh-CN" altLang="en-US" sz="1600" b="1" dirty="0"/>
          </a:p>
        </p:txBody>
      </p:sp>
      <p:grpSp>
        <p:nvGrpSpPr>
          <p:cNvPr id="35" name="组合 34"/>
          <p:cNvGrpSpPr/>
          <p:nvPr/>
        </p:nvGrpSpPr>
        <p:grpSpPr>
          <a:xfrm>
            <a:off x="158983" y="1175657"/>
            <a:ext cx="3060078" cy="4049486"/>
            <a:chOff x="158983" y="1175657"/>
            <a:chExt cx="3873949" cy="4976469"/>
          </a:xfrm>
        </p:grpSpPr>
        <p:grpSp>
          <p:nvGrpSpPr>
            <p:cNvPr id="2" name="iśḻïďê">
              <a:extLst>
                <a:ext uri="{FF2B5EF4-FFF2-40B4-BE49-F238E27FC236}">
                  <a16:creationId xmlns="" xmlns:a16="http://schemas.microsoft.com/office/drawing/2014/main" id="{0AA05B3A-D685-40FD-BBFA-25DCE948224B}"/>
                </a:ext>
              </a:extLst>
            </p:cNvPr>
            <p:cNvGrpSpPr/>
            <p:nvPr/>
          </p:nvGrpSpPr>
          <p:grpSpPr>
            <a:xfrm>
              <a:off x="158983" y="1540299"/>
              <a:ext cx="3574549" cy="3357691"/>
              <a:chOff x="1235081" y="3352705"/>
              <a:chExt cx="2187269" cy="2154804"/>
            </a:xfrm>
          </p:grpSpPr>
          <p:sp>
            <p:nvSpPr>
              <p:cNvPr id="177" name="iṣļiďé">
                <a:extLst>
                  <a:ext uri="{FF2B5EF4-FFF2-40B4-BE49-F238E27FC236}">
                    <a16:creationId xmlns="" xmlns:a16="http://schemas.microsoft.com/office/drawing/2014/main" id="{364748D1-B8D8-4EEB-9EBB-F34FEFD08722}"/>
                  </a:ext>
                </a:extLst>
              </p:cNvPr>
              <p:cNvSpPr/>
              <p:nvPr/>
            </p:nvSpPr>
            <p:spPr bwMode="auto">
              <a:xfrm>
                <a:off x="1670641" y="5154461"/>
                <a:ext cx="254302" cy="262418"/>
              </a:xfrm>
              <a:custGeom>
                <a:avLst/>
                <a:gdLst>
                  <a:gd name="T0" fmla="*/ 18 w 28"/>
                  <a:gd name="T1" fmla="*/ 29 h 29"/>
                  <a:gd name="T2" fmla="*/ 28 w 28"/>
                  <a:gd name="T3" fmla="*/ 9 h 29"/>
                  <a:gd name="T4" fmla="*/ 14 w 28"/>
                  <a:gd name="T5" fmla="*/ 0 h 29"/>
                  <a:gd name="T6" fmla="*/ 0 w 28"/>
                  <a:gd name="T7" fmla="*/ 18 h 29"/>
                  <a:gd name="T8" fmla="*/ 18 w 28"/>
                  <a:gd name="T9" fmla="*/ 29 h 29"/>
                </a:gdLst>
                <a:ahLst/>
                <a:cxnLst>
                  <a:cxn ang="0">
                    <a:pos x="T0" y="T1"/>
                  </a:cxn>
                  <a:cxn ang="0">
                    <a:pos x="T2" y="T3"/>
                  </a:cxn>
                  <a:cxn ang="0">
                    <a:pos x="T4" y="T5"/>
                  </a:cxn>
                  <a:cxn ang="0">
                    <a:pos x="T6" y="T7"/>
                  </a:cxn>
                  <a:cxn ang="0">
                    <a:pos x="T8" y="T9"/>
                  </a:cxn>
                </a:cxnLst>
                <a:rect l="0" t="0" r="r" b="b"/>
                <a:pathLst>
                  <a:path w="28" h="29">
                    <a:moveTo>
                      <a:pt x="18" y="29"/>
                    </a:moveTo>
                    <a:cubicBezTo>
                      <a:pt x="28" y="9"/>
                      <a:pt x="28" y="9"/>
                      <a:pt x="28" y="9"/>
                    </a:cubicBezTo>
                    <a:cubicBezTo>
                      <a:pt x="23" y="6"/>
                      <a:pt x="18" y="3"/>
                      <a:pt x="14" y="0"/>
                    </a:cubicBezTo>
                    <a:cubicBezTo>
                      <a:pt x="0" y="18"/>
                      <a:pt x="0" y="18"/>
                      <a:pt x="0" y="18"/>
                    </a:cubicBezTo>
                    <a:cubicBezTo>
                      <a:pt x="6" y="22"/>
                      <a:pt x="12" y="26"/>
                      <a:pt x="18"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ïṣľîḋe">
                <a:extLst>
                  <a:ext uri="{FF2B5EF4-FFF2-40B4-BE49-F238E27FC236}">
                    <a16:creationId xmlns="" xmlns:a16="http://schemas.microsoft.com/office/drawing/2014/main" id="{12C46CBE-5130-42CB-861D-E55D4D118BA3}"/>
                  </a:ext>
                </a:extLst>
              </p:cNvPr>
              <p:cNvSpPr/>
              <p:nvPr/>
            </p:nvSpPr>
            <p:spPr bwMode="auto">
              <a:xfrm>
                <a:off x="1870836" y="5245091"/>
                <a:ext cx="225896" cy="262418"/>
              </a:xfrm>
              <a:custGeom>
                <a:avLst/>
                <a:gdLst>
                  <a:gd name="T0" fmla="*/ 0 w 25"/>
                  <a:gd name="T1" fmla="*/ 21 h 29"/>
                  <a:gd name="T2" fmla="*/ 22 w 25"/>
                  <a:gd name="T3" fmla="*/ 29 h 29"/>
                  <a:gd name="T4" fmla="*/ 25 w 25"/>
                  <a:gd name="T5" fmla="*/ 6 h 29"/>
                  <a:gd name="T6" fmla="*/ 10 w 25"/>
                  <a:gd name="T7" fmla="*/ 0 h 29"/>
                  <a:gd name="T8" fmla="*/ 0 w 25"/>
                  <a:gd name="T9" fmla="*/ 21 h 29"/>
                </a:gdLst>
                <a:ahLst/>
                <a:cxnLst>
                  <a:cxn ang="0">
                    <a:pos x="T0" y="T1"/>
                  </a:cxn>
                  <a:cxn ang="0">
                    <a:pos x="T2" y="T3"/>
                  </a:cxn>
                  <a:cxn ang="0">
                    <a:pos x="T4" y="T5"/>
                  </a:cxn>
                  <a:cxn ang="0">
                    <a:pos x="T6" y="T7"/>
                  </a:cxn>
                  <a:cxn ang="0">
                    <a:pos x="T8" y="T9"/>
                  </a:cxn>
                </a:cxnLst>
                <a:rect l="0" t="0" r="r" b="b"/>
                <a:pathLst>
                  <a:path w="25" h="29">
                    <a:moveTo>
                      <a:pt x="0" y="21"/>
                    </a:moveTo>
                    <a:cubicBezTo>
                      <a:pt x="7" y="24"/>
                      <a:pt x="14" y="27"/>
                      <a:pt x="22" y="29"/>
                    </a:cubicBezTo>
                    <a:cubicBezTo>
                      <a:pt x="25" y="6"/>
                      <a:pt x="25" y="6"/>
                      <a:pt x="25" y="6"/>
                    </a:cubicBezTo>
                    <a:cubicBezTo>
                      <a:pt x="19" y="4"/>
                      <a:pt x="14" y="2"/>
                      <a:pt x="10" y="0"/>
                    </a:cubicBezTo>
                    <a:lnTo>
                      <a:pt x="0"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íSḻíḋé">
                <a:extLst>
                  <a:ext uri="{FF2B5EF4-FFF2-40B4-BE49-F238E27FC236}">
                    <a16:creationId xmlns="" xmlns:a16="http://schemas.microsoft.com/office/drawing/2014/main" id="{02CA7751-BB0A-4489-AF24-9B437E77A0DF}"/>
                  </a:ext>
                </a:extLst>
              </p:cNvPr>
              <p:cNvSpPr/>
              <p:nvPr/>
            </p:nvSpPr>
            <p:spPr bwMode="auto">
              <a:xfrm>
                <a:off x="1262134" y="4656679"/>
                <a:ext cx="244834" cy="198843"/>
              </a:xfrm>
              <a:custGeom>
                <a:avLst/>
                <a:gdLst>
                  <a:gd name="T0" fmla="*/ 27 w 27"/>
                  <a:gd name="T1" fmla="*/ 13 h 22"/>
                  <a:gd name="T2" fmla="*/ 23 w 27"/>
                  <a:gd name="T3" fmla="*/ 0 h 22"/>
                  <a:gd name="T4" fmla="*/ 0 w 27"/>
                  <a:gd name="T5" fmla="*/ 6 h 22"/>
                  <a:gd name="T6" fmla="*/ 6 w 27"/>
                  <a:gd name="T7" fmla="*/ 22 h 22"/>
                  <a:gd name="T8" fmla="*/ 27 w 27"/>
                  <a:gd name="T9" fmla="*/ 13 h 22"/>
                </a:gdLst>
                <a:ahLst/>
                <a:cxnLst>
                  <a:cxn ang="0">
                    <a:pos x="T0" y="T1"/>
                  </a:cxn>
                  <a:cxn ang="0">
                    <a:pos x="T2" y="T3"/>
                  </a:cxn>
                  <a:cxn ang="0">
                    <a:pos x="T4" y="T5"/>
                  </a:cxn>
                  <a:cxn ang="0">
                    <a:pos x="T6" y="T7"/>
                  </a:cxn>
                  <a:cxn ang="0">
                    <a:pos x="T8" y="T9"/>
                  </a:cxn>
                </a:cxnLst>
                <a:rect l="0" t="0" r="r" b="b"/>
                <a:pathLst>
                  <a:path w="27" h="22">
                    <a:moveTo>
                      <a:pt x="27" y="13"/>
                    </a:moveTo>
                    <a:cubicBezTo>
                      <a:pt x="25" y="9"/>
                      <a:pt x="24" y="5"/>
                      <a:pt x="23" y="0"/>
                    </a:cubicBezTo>
                    <a:cubicBezTo>
                      <a:pt x="0" y="6"/>
                      <a:pt x="0" y="6"/>
                      <a:pt x="0" y="6"/>
                    </a:cubicBezTo>
                    <a:cubicBezTo>
                      <a:pt x="2" y="11"/>
                      <a:pt x="4" y="17"/>
                      <a:pt x="6" y="22"/>
                    </a:cubicBezTo>
                    <a:lnTo>
                      <a:pt x="27" y="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işḷîḋe">
                <a:extLst>
                  <a:ext uri="{FF2B5EF4-FFF2-40B4-BE49-F238E27FC236}">
                    <a16:creationId xmlns="" xmlns:a16="http://schemas.microsoft.com/office/drawing/2014/main" id="{509862A8-44F8-4A2F-A6C7-E6A549CD2AFA}"/>
                  </a:ext>
                </a:extLst>
              </p:cNvPr>
              <p:cNvSpPr/>
              <p:nvPr/>
            </p:nvSpPr>
            <p:spPr bwMode="auto">
              <a:xfrm>
                <a:off x="1235081" y="4511943"/>
                <a:ext cx="227249" cy="162320"/>
              </a:xfrm>
              <a:custGeom>
                <a:avLst/>
                <a:gdLst>
                  <a:gd name="T0" fmla="*/ 25 w 25"/>
                  <a:gd name="T1" fmla="*/ 12 h 18"/>
                  <a:gd name="T2" fmla="*/ 23 w 25"/>
                  <a:gd name="T3" fmla="*/ 0 h 18"/>
                  <a:gd name="T4" fmla="*/ 0 w 25"/>
                  <a:gd name="T5" fmla="*/ 1 h 18"/>
                  <a:gd name="T6" fmla="*/ 2 w 25"/>
                  <a:gd name="T7" fmla="*/ 18 h 18"/>
                  <a:gd name="T8" fmla="*/ 25 w 25"/>
                  <a:gd name="T9" fmla="*/ 12 h 18"/>
                </a:gdLst>
                <a:ahLst/>
                <a:cxnLst>
                  <a:cxn ang="0">
                    <a:pos x="T0" y="T1"/>
                  </a:cxn>
                  <a:cxn ang="0">
                    <a:pos x="T2" y="T3"/>
                  </a:cxn>
                  <a:cxn ang="0">
                    <a:pos x="T4" y="T5"/>
                  </a:cxn>
                  <a:cxn ang="0">
                    <a:pos x="T6" y="T7"/>
                  </a:cxn>
                  <a:cxn ang="0">
                    <a:pos x="T8" y="T9"/>
                  </a:cxn>
                </a:cxnLst>
                <a:rect l="0" t="0" r="r" b="b"/>
                <a:pathLst>
                  <a:path w="25" h="18">
                    <a:moveTo>
                      <a:pt x="25" y="12"/>
                    </a:moveTo>
                    <a:cubicBezTo>
                      <a:pt x="24" y="8"/>
                      <a:pt x="23" y="4"/>
                      <a:pt x="23" y="0"/>
                    </a:cubicBezTo>
                    <a:cubicBezTo>
                      <a:pt x="0" y="1"/>
                      <a:pt x="0" y="1"/>
                      <a:pt x="0" y="1"/>
                    </a:cubicBezTo>
                    <a:cubicBezTo>
                      <a:pt x="1" y="7"/>
                      <a:pt x="1" y="12"/>
                      <a:pt x="2" y="18"/>
                    </a:cubicBezTo>
                    <a:lnTo>
                      <a:pt x="25"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iṥḷiḋé">
                <a:extLst>
                  <a:ext uri="{FF2B5EF4-FFF2-40B4-BE49-F238E27FC236}">
                    <a16:creationId xmlns="" xmlns:a16="http://schemas.microsoft.com/office/drawing/2014/main" id="{E4F02E95-2E95-49DC-8E9C-CA863D032CBF}"/>
                  </a:ext>
                </a:extLst>
              </p:cNvPr>
              <p:cNvSpPr/>
              <p:nvPr/>
            </p:nvSpPr>
            <p:spPr bwMode="auto">
              <a:xfrm>
                <a:off x="1235081" y="4330686"/>
                <a:ext cx="208311" cy="154204"/>
              </a:xfrm>
              <a:custGeom>
                <a:avLst/>
                <a:gdLst>
                  <a:gd name="T0" fmla="*/ 23 w 23"/>
                  <a:gd name="T1" fmla="*/ 13 h 17"/>
                  <a:gd name="T2" fmla="*/ 23 w 23"/>
                  <a:gd name="T3" fmla="*/ 3 h 17"/>
                  <a:gd name="T4" fmla="*/ 0 w 23"/>
                  <a:gd name="T5" fmla="*/ 0 h 17"/>
                  <a:gd name="T6" fmla="*/ 0 w 23"/>
                  <a:gd name="T7" fmla="*/ 13 h 17"/>
                  <a:gd name="T8" fmla="*/ 0 w 23"/>
                  <a:gd name="T9" fmla="*/ 17 h 17"/>
                  <a:gd name="T10" fmla="*/ 23 w 23"/>
                  <a:gd name="T11" fmla="*/ 16 h 17"/>
                  <a:gd name="T12" fmla="*/ 23 w 23"/>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23" y="13"/>
                    </a:moveTo>
                    <a:cubicBezTo>
                      <a:pt x="23" y="9"/>
                      <a:pt x="23" y="6"/>
                      <a:pt x="23" y="3"/>
                    </a:cubicBezTo>
                    <a:cubicBezTo>
                      <a:pt x="0" y="0"/>
                      <a:pt x="0" y="0"/>
                      <a:pt x="0" y="0"/>
                    </a:cubicBezTo>
                    <a:cubicBezTo>
                      <a:pt x="0" y="4"/>
                      <a:pt x="0" y="8"/>
                      <a:pt x="0" y="13"/>
                    </a:cubicBezTo>
                    <a:cubicBezTo>
                      <a:pt x="0" y="14"/>
                      <a:pt x="0" y="16"/>
                      <a:pt x="0" y="17"/>
                    </a:cubicBezTo>
                    <a:cubicBezTo>
                      <a:pt x="23" y="16"/>
                      <a:pt x="23" y="16"/>
                      <a:pt x="23" y="16"/>
                    </a:cubicBezTo>
                    <a:cubicBezTo>
                      <a:pt x="23" y="15"/>
                      <a:pt x="23" y="14"/>
                      <a:pt x="2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îšļíďe">
                <a:extLst>
                  <a:ext uri="{FF2B5EF4-FFF2-40B4-BE49-F238E27FC236}">
                    <a16:creationId xmlns="" xmlns:a16="http://schemas.microsoft.com/office/drawing/2014/main" id="{97AF78BC-8C7C-469C-82FA-F3DB8A37B876}"/>
                  </a:ext>
                </a:extLst>
              </p:cNvPr>
              <p:cNvSpPr/>
              <p:nvPr/>
            </p:nvSpPr>
            <p:spPr bwMode="auto">
              <a:xfrm>
                <a:off x="2950267" y="3661113"/>
                <a:ext cx="371985" cy="407154"/>
              </a:xfrm>
              <a:custGeom>
                <a:avLst/>
                <a:gdLst>
                  <a:gd name="T0" fmla="*/ 20 w 41"/>
                  <a:gd name="T1" fmla="*/ 45 h 45"/>
                  <a:gd name="T2" fmla="*/ 41 w 41"/>
                  <a:gd name="T3" fmla="*/ 36 h 45"/>
                  <a:gd name="T4" fmla="*/ 15 w 41"/>
                  <a:gd name="T5" fmla="*/ 0 h 45"/>
                  <a:gd name="T6" fmla="*/ 0 w 41"/>
                  <a:gd name="T7" fmla="*/ 17 h 45"/>
                  <a:gd name="T8" fmla="*/ 20 w 41"/>
                  <a:gd name="T9" fmla="*/ 45 h 45"/>
                </a:gdLst>
                <a:ahLst/>
                <a:cxnLst>
                  <a:cxn ang="0">
                    <a:pos x="T0" y="T1"/>
                  </a:cxn>
                  <a:cxn ang="0">
                    <a:pos x="T2" y="T3"/>
                  </a:cxn>
                  <a:cxn ang="0">
                    <a:pos x="T4" y="T5"/>
                  </a:cxn>
                  <a:cxn ang="0">
                    <a:pos x="T6" y="T7"/>
                  </a:cxn>
                  <a:cxn ang="0">
                    <a:pos x="T8" y="T9"/>
                  </a:cxn>
                </a:cxnLst>
                <a:rect l="0" t="0" r="r" b="b"/>
                <a:pathLst>
                  <a:path w="41" h="45">
                    <a:moveTo>
                      <a:pt x="20" y="45"/>
                    </a:moveTo>
                    <a:cubicBezTo>
                      <a:pt x="41" y="36"/>
                      <a:pt x="41" y="36"/>
                      <a:pt x="41" y="36"/>
                    </a:cubicBezTo>
                    <a:cubicBezTo>
                      <a:pt x="35" y="22"/>
                      <a:pt x="26" y="10"/>
                      <a:pt x="15" y="0"/>
                    </a:cubicBezTo>
                    <a:cubicBezTo>
                      <a:pt x="0" y="17"/>
                      <a:pt x="0" y="17"/>
                      <a:pt x="0" y="17"/>
                    </a:cubicBezTo>
                    <a:cubicBezTo>
                      <a:pt x="8" y="25"/>
                      <a:pt x="15" y="34"/>
                      <a:pt x="20" y="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ïşlîḍè">
                <a:extLst>
                  <a:ext uri="{FF2B5EF4-FFF2-40B4-BE49-F238E27FC236}">
                    <a16:creationId xmlns="" xmlns:a16="http://schemas.microsoft.com/office/drawing/2014/main" id="{1E18D50A-FF7F-48C4-A87C-D247DD92857A}"/>
                  </a:ext>
                </a:extLst>
              </p:cNvPr>
              <p:cNvSpPr/>
              <p:nvPr/>
            </p:nvSpPr>
            <p:spPr bwMode="auto">
              <a:xfrm>
                <a:off x="3158578" y="4050682"/>
                <a:ext cx="263771" cy="343578"/>
              </a:xfrm>
              <a:custGeom>
                <a:avLst/>
                <a:gdLst>
                  <a:gd name="T0" fmla="*/ 21 w 29"/>
                  <a:gd name="T1" fmla="*/ 0 h 38"/>
                  <a:gd name="T2" fmla="*/ 0 w 29"/>
                  <a:gd name="T3" fmla="*/ 9 h 38"/>
                  <a:gd name="T4" fmla="*/ 6 w 29"/>
                  <a:gd name="T5" fmla="*/ 38 h 38"/>
                  <a:gd name="T6" fmla="*/ 29 w 29"/>
                  <a:gd name="T7" fmla="*/ 38 h 38"/>
                  <a:gd name="T8" fmla="*/ 21 w 29"/>
                  <a:gd name="T9" fmla="*/ 0 h 38"/>
                </a:gdLst>
                <a:ahLst/>
                <a:cxnLst>
                  <a:cxn ang="0">
                    <a:pos x="T0" y="T1"/>
                  </a:cxn>
                  <a:cxn ang="0">
                    <a:pos x="T2" y="T3"/>
                  </a:cxn>
                  <a:cxn ang="0">
                    <a:pos x="T4" y="T5"/>
                  </a:cxn>
                  <a:cxn ang="0">
                    <a:pos x="T6" y="T7"/>
                  </a:cxn>
                  <a:cxn ang="0">
                    <a:pos x="T8" y="T9"/>
                  </a:cxn>
                </a:cxnLst>
                <a:rect l="0" t="0" r="r" b="b"/>
                <a:pathLst>
                  <a:path w="29" h="38">
                    <a:moveTo>
                      <a:pt x="21" y="0"/>
                    </a:moveTo>
                    <a:cubicBezTo>
                      <a:pt x="0" y="9"/>
                      <a:pt x="0" y="9"/>
                      <a:pt x="0" y="9"/>
                    </a:cubicBezTo>
                    <a:cubicBezTo>
                      <a:pt x="3" y="18"/>
                      <a:pt x="5" y="28"/>
                      <a:pt x="6" y="38"/>
                    </a:cubicBezTo>
                    <a:cubicBezTo>
                      <a:pt x="29" y="38"/>
                      <a:pt x="29" y="38"/>
                      <a:pt x="29" y="38"/>
                    </a:cubicBezTo>
                    <a:cubicBezTo>
                      <a:pt x="28" y="25"/>
                      <a:pt x="26" y="12"/>
                      <a:pt x="2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iṣľîḍe">
                <a:extLst>
                  <a:ext uri="{FF2B5EF4-FFF2-40B4-BE49-F238E27FC236}">
                    <a16:creationId xmlns="" xmlns:a16="http://schemas.microsoft.com/office/drawing/2014/main" id="{C05AA8A1-7CD2-4A55-8D5E-67AEBEAC59EA}"/>
                  </a:ext>
                </a:extLst>
              </p:cNvPr>
              <p:cNvSpPr/>
              <p:nvPr/>
            </p:nvSpPr>
            <p:spPr bwMode="auto">
              <a:xfrm>
                <a:off x="2632390" y="3416280"/>
                <a:ext cx="399038" cy="344931"/>
              </a:xfrm>
              <a:custGeom>
                <a:avLst/>
                <a:gdLst>
                  <a:gd name="T0" fmla="*/ 0 w 44"/>
                  <a:gd name="T1" fmla="*/ 22 h 38"/>
                  <a:gd name="T2" fmla="*/ 28 w 44"/>
                  <a:gd name="T3" fmla="*/ 38 h 38"/>
                  <a:gd name="T4" fmla="*/ 44 w 44"/>
                  <a:gd name="T5" fmla="*/ 21 h 38"/>
                  <a:gd name="T6" fmla="*/ 7 w 44"/>
                  <a:gd name="T7" fmla="*/ 0 h 38"/>
                  <a:gd name="T8" fmla="*/ 0 w 44"/>
                  <a:gd name="T9" fmla="*/ 22 h 38"/>
                </a:gdLst>
                <a:ahLst/>
                <a:cxnLst>
                  <a:cxn ang="0">
                    <a:pos x="T0" y="T1"/>
                  </a:cxn>
                  <a:cxn ang="0">
                    <a:pos x="T2" y="T3"/>
                  </a:cxn>
                  <a:cxn ang="0">
                    <a:pos x="T4" y="T5"/>
                  </a:cxn>
                  <a:cxn ang="0">
                    <a:pos x="T6" y="T7"/>
                  </a:cxn>
                  <a:cxn ang="0">
                    <a:pos x="T8" y="T9"/>
                  </a:cxn>
                </a:cxnLst>
                <a:rect l="0" t="0" r="r" b="b"/>
                <a:pathLst>
                  <a:path w="44" h="38">
                    <a:moveTo>
                      <a:pt x="0" y="22"/>
                    </a:moveTo>
                    <a:cubicBezTo>
                      <a:pt x="11" y="26"/>
                      <a:pt x="20" y="31"/>
                      <a:pt x="28" y="38"/>
                    </a:cubicBezTo>
                    <a:cubicBezTo>
                      <a:pt x="44" y="21"/>
                      <a:pt x="44" y="21"/>
                      <a:pt x="44" y="21"/>
                    </a:cubicBezTo>
                    <a:cubicBezTo>
                      <a:pt x="33" y="12"/>
                      <a:pt x="21" y="5"/>
                      <a:pt x="7" y="0"/>
                    </a:cubicBez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íşḷîḑè">
                <a:extLst>
                  <a:ext uri="{FF2B5EF4-FFF2-40B4-BE49-F238E27FC236}">
                    <a16:creationId xmlns="" xmlns:a16="http://schemas.microsoft.com/office/drawing/2014/main" id="{2D7FAD7D-0B0D-4238-8F7B-601E12802579}"/>
                  </a:ext>
                </a:extLst>
              </p:cNvPr>
              <p:cNvSpPr/>
              <p:nvPr/>
            </p:nvSpPr>
            <p:spPr bwMode="auto">
              <a:xfrm>
                <a:off x="1471799" y="3552900"/>
                <a:ext cx="335462" cy="343578"/>
              </a:xfrm>
              <a:custGeom>
                <a:avLst/>
                <a:gdLst>
                  <a:gd name="T0" fmla="*/ 18 w 37"/>
                  <a:gd name="T1" fmla="*/ 38 h 38"/>
                  <a:gd name="T2" fmla="*/ 37 w 37"/>
                  <a:gd name="T3" fmla="*/ 19 h 38"/>
                  <a:gd name="T4" fmla="*/ 25 w 37"/>
                  <a:gd name="T5" fmla="*/ 0 h 38"/>
                  <a:gd name="T6" fmla="*/ 0 w 37"/>
                  <a:gd name="T7" fmla="*/ 24 h 38"/>
                  <a:gd name="T8" fmla="*/ 18 w 37"/>
                  <a:gd name="T9" fmla="*/ 38 h 38"/>
                </a:gdLst>
                <a:ahLst/>
                <a:cxnLst>
                  <a:cxn ang="0">
                    <a:pos x="T0" y="T1"/>
                  </a:cxn>
                  <a:cxn ang="0">
                    <a:pos x="T2" y="T3"/>
                  </a:cxn>
                  <a:cxn ang="0">
                    <a:pos x="T4" y="T5"/>
                  </a:cxn>
                  <a:cxn ang="0">
                    <a:pos x="T6" y="T7"/>
                  </a:cxn>
                  <a:cxn ang="0">
                    <a:pos x="T8" y="T9"/>
                  </a:cxn>
                </a:cxnLst>
                <a:rect l="0" t="0" r="r" b="b"/>
                <a:pathLst>
                  <a:path w="37" h="38">
                    <a:moveTo>
                      <a:pt x="18" y="38"/>
                    </a:moveTo>
                    <a:cubicBezTo>
                      <a:pt x="24" y="31"/>
                      <a:pt x="30" y="25"/>
                      <a:pt x="37" y="19"/>
                    </a:cubicBezTo>
                    <a:cubicBezTo>
                      <a:pt x="25" y="0"/>
                      <a:pt x="25" y="0"/>
                      <a:pt x="25" y="0"/>
                    </a:cubicBezTo>
                    <a:cubicBezTo>
                      <a:pt x="15" y="7"/>
                      <a:pt x="7" y="15"/>
                      <a:pt x="0" y="24"/>
                    </a:cubicBezTo>
                    <a:lnTo>
                      <a:pt x="18"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ïṥľíďè">
                <a:extLst>
                  <a:ext uri="{FF2B5EF4-FFF2-40B4-BE49-F238E27FC236}">
                    <a16:creationId xmlns="" xmlns:a16="http://schemas.microsoft.com/office/drawing/2014/main" id="{197366B8-42B5-4B54-8A3D-0ADB236786E9}"/>
                  </a:ext>
                </a:extLst>
              </p:cNvPr>
              <p:cNvSpPr/>
              <p:nvPr/>
            </p:nvSpPr>
            <p:spPr bwMode="auto">
              <a:xfrm>
                <a:off x="1244550" y="4149428"/>
                <a:ext cx="235365" cy="171790"/>
              </a:xfrm>
              <a:custGeom>
                <a:avLst/>
                <a:gdLst>
                  <a:gd name="T0" fmla="*/ 3 w 26"/>
                  <a:gd name="T1" fmla="*/ 0 h 19"/>
                  <a:gd name="T2" fmla="*/ 0 w 26"/>
                  <a:gd name="T3" fmla="*/ 16 h 19"/>
                  <a:gd name="T4" fmla="*/ 23 w 26"/>
                  <a:gd name="T5" fmla="*/ 19 h 19"/>
                  <a:gd name="T6" fmla="*/ 26 w 26"/>
                  <a:gd name="T7" fmla="*/ 6 h 19"/>
                  <a:gd name="T8" fmla="*/ 3 w 26"/>
                  <a:gd name="T9" fmla="*/ 0 h 19"/>
                </a:gdLst>
                <a:ahLst/>
                <a:cxnLst>
                  <a:cxn ang="0">
                    <a:pos x="T0" y="T1"/>
                  </a:cxn>
                  <a:cxn ang="0">
                    <a:pos x="T2" y="T3"/>
                  </a:cxn>
                  <a:cxn ang="0">
                    <a:pos x="T4" y="T5"/>
                  </a:cxn>
                  <a:cxn ang="0">
                    <a:pos x="T6" y="T7"/>
                  </a:cxn>
                  <a:cxn ang="0">
                    <a:pos x="T8" y="T9"/>
                  </a:cxn>
                </a:cxnLst>
                <a:rect l="0" t="0" r="r" b="b"/>
                <a:pathLst>
                  <a:path w="26" h="19">
                    <a:moveTo>
                      <a:pt x="3" y="0"/>
                    </a:moveTo>
                    <a:cubicBezTo>
                      <a:pt x="2" y="5"/>
                      <a:pt x="1" y="11"/>
                      <a:pt x="0" y="16"/>
                    </a:cubicBezTo>
                    <a:cubicBezTo>
                      <a:pt x="23" y="19"/>
                      <a:pt x="23" y="19"/>
                      <a:pt x="23" y="19"/>
                    </a:cubicBezTo>
                    <a:cubicBezTo>
                      <a:pt x="24" y="14"/>
                      <a:pt x="24" y="10"/>
                      <a:pt x="26" y="6"/>
                    </a:cubicBez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ïṣľïdè">
                <a:extLst>
                  <a:ext uri="{FF2B5EF4-FFF2-40B4-BE49-F238E27FC236}">
                    <a16:creationId xmlns="" xmlns:a16="http://schemas.microsoft.com/office/drawing/2014/main" id="{B5762D4E-DB32-41BD-B839-EFC709409DA4}"/>
                  </a:ext>
                </a:extLst>
              </p:cNvPr>
              <p:cNvSpPr/>
              <p:nvPr/>
            </p:nvSpPr>
            <p:spPr bwMode="auto">
              <a:xfrm>
                <a:off x="2306396" y="3352705"/>
                <a:ext cx="325994" cy="244834"/>
              </a:xfrm>
              <a:custGeom>
                <a:avLst/>
                <a:gdLst>
                  <a:gd name="T0" fmla="*/ 8 w 36"/>
                  <a:gd name="T1" fmla="*/ 23 h 27"/>
                  <a:gd name="T2" fmla="*/ 28 w 36"/>
                  <a:gd name="T3" fmla="*/ 27 h 27"/>
                  <a:gd name="T4" fmla="*/ 36 w 36"/>
                  <a:gd name="T5" fmla="*/ 5 h 27"/>
                  <a:gd name="T6" fmla="*/ 3 w 36"/>
                  <a:gd name="T7" fmla="*/ 0 h 27"/>
                  <a:gd name="T8" fmla="*/ 0 w 36"/>
                  <a:gd name="T9" fmla="*/ 0 h 27"/>
                  <a:gd name="T10" fmla="*/ 8 w 36"/>
                  <a:gd name="T11" fmla="*/ 23 h 27"/>
                </a:gdLst>
                <a:ahLst/>
                <a:cxnLst>
                  <a:cxn ang="0">
                    <a:pos x="T0" y="T1"/>
                  </a:cxn>
                  <a:cxn ang="0">
                    <a:pos x="T2" y="T3"/>
                  </a:cxn>
                  <a:cxn ang="0">
                    <a:pos x="T4" y="T5"/>
                  </a:cxn>
                  <a:cxn ang="0">
                    <a:pos x="T6" y="T7"/>
                  </a:cxn>
                  <a:cxn ang="0">
                    <a:pos x="T8" y="T9"/>
                  </a:cxn>
                  <a:cxn ang="0">
                    <a:pos x="T10" y="T11"/>
                  </a:cxn>
                </a:cxnLst>
                <a:rect l="0" t="0" r="r" b="b"/>
                <a:pathLst>
                  <a:path w="36" h="27">
                    <a:moveTo>
                      <a:pt x="8" y="23"/>
                    </a:moveTo>
                    <a:cubicBezTo>
                      <a:pt x="15" y="24"/>
                      <a:pt x="22" y="25"/>
                      <a:pt x="28" y="27"/>
                    </a:cubicBezTo>
                    <a:cubicBezTo>
                      <a:pt x="36" y="5"/>
                      <a:pt x="36" y="5"/>
                      <a:pt x="36" y="5"/>
                    </a:cubicBezTo>
                    <a:cubicBezTo>
                      <a:pt x="25" y="2"/>
                      <a:pt x="14" y="0"/>
                      <a:pt x="3" y="0"/>
                    </a:cubicBezTo>
                    <a:cubicBezTo>
                      <a:pt x="2" y="0"/>
                      <a:pt x="1" y="0"/>
                      <a:pt x="0" y="0"/>
                    </a:cubicBezTo>
                    <a:lnTo>
                      <a:pt x="8" y="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îṧ1îḋe">
                <a:extLst>
                  <a:ext uri="{FF2B5EF4-FFF2-40B4-BE49-F238E27FC236}">
                    <a16:creationId xmlns="" xmlns:a16="http://schemas.microsoft.com/office/drawing/2014/main" id="{EBDC8443-9F64-4FB2-A7A8-2E92B03A87F1}"/>
                  </a:ext>
                </a:extLst>
              </p:cNvPr>
              <p:cNvSpPr/>
              <p:nvPr/>
            </p:nvSpPr>
            <p:spPr bwMode="auto">
              <a:xfrm>
                <a:off x="3185632" y="4465953"/>
                <a:ext cx="236718" cy="298941"/>
              </a:xfrm>
              <a:custGeom>
                <a:avLst/>
                <a:gdLst>
                  <a:gd name="T0" fmla="*/ 21 w 26"/>
                  <a:gd name="T1" fmla="*/ 33 h 33"/>
                  <a:gd name="T2" fmla="*/ 26 w 26"/>
                  <a:gd name="T3" fmla="*/ 0 h 33"/>
                  <a:gd name="T4" fmla="*/ 3 w 26"/>
                  <a:gd name="T5" fmla="*/ 0 h 33"/>
                  <a:gd name="T6" fmla="*/ 0 w 26"/>
                  <a:gd name="T7" fmla="*/ 23 h 33"/>
                  <a:gd name="T8" fmla="*/ 21 w 26"/>
                  <a:gd name="T9" fmla="*/ 33 h 33"/>
                </a:gdLst>
                <a:ahLst/>
                <a:cxnLst>
                  <a:cxn ang="0">
                    <a:pos x="T0" y="T1"/>
                  </a:cxn>
                  <a:cxn ang="0">
                    <a:pos x="T2" y="T3"/>
                  </a:cxn>
                  <a:cxn ang="0">
                    <a:pos x="T4" y="T5"/>
                  </a:cxn>
                  <a:cxn ang="0">
                    <a:pos x="T6" y="T7"/>
                  </a:cxn>
                  <a:cxn ang="0">
                    <a:pos x="T8" y="T9"/>
                  </a:cxn>
                </a:cxnLst>
                <a:rect l="0" t="0" r="r" b="b"/>
                <a:pathLst>
                  <a:path w="26" h="33">
                    <a:moveTo>
                      <a:pt x="21" y="33"/>
                    </a:moveTo>
                    <a:cubicBezTo>
                      <a:pt x="24" y="23"/>
                      <a:pt x="26" y="12"/>
                      <a:pt x="26" y="0"/>
                    </a:cubicBezTo>
                    <a:cubicBezTo>
                      <a:pt x="3" y="0"/>
                      <a:pt x="3" y="0"/>
                      <a:pt x="3" y="0"/>
                    </a:cubicBezTo>
                    <a:cubicBezTo>
                      <a:pt x="3" y="8"/>
                      <a:pt x="2" y="16"/>
                      <a:pt x="0" y="23"/>
                    </a:cubicBezTo>
                    <a:lnTo>
                      <a:pt x="21" y="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îśļíḍé">
                <a:extLst>
                  <a:ext uri="{FF2B5EF4-FFF2-40B4-BE49-F238E27FC236}">
                    <a16:creationId xmlns="" xmlns:a16="http://schemas.microsoft.com/office/drawing/2014/main" id="{EA6B8096-F540-4A0E-B4D4-81E47CE5B907}"/>
                  </a:ext>
                </a:extLst>
              </p:cNvPr>
              <p:cNvSpPr/>
              <p:nvPr/>
            </p:nvSpPr>
            <p:spPr bwMode="auto">
              <a:xfrm>
                <a:off x="1753154" y="3381111"/>
                <a:ext cx="343578" cy="307057"/>
              </a:xfrm>
              <a:custGeom>
                <a:avLst/>
                <a:gdLst>
                  <a:gd name="T0" fmla="*/ 38 w 38"/>
                  <a:gd name="T1" fmla="*/ 23 h 34"/>
                  <a:gd name="T2" fmla="*/ 37 w 38"/>
                  <a:gd name="T3" fmla="*/ 0 h 34"/>
                  <a:gd name="T4" fmla="*/ 0 w 38"/>
                  <a:gd name="T5" fmla="*/ 15 h 34"/>
                  <a:gd name="T6" fmla="*/ 13 w 38"/>
                  <a:gd name="T7" fmla="*/ 34 h 34"/>
                  <a:gd name="T8" fmla="*/ 38 w 38"/>
                  <a:gd name="T9" fmla="*/ 23 h 34"/>
                </a:gdLst>
                <a:ahLst/>
                <a:cxnLst>
                  <a:cxn ang="0">
                    <a:pos x="T0" y="T1"/>
                  </a:cxn>
                  <a:cxn ang="0">
                    <a:pos x="T2" y="T3"/>
                  </a:cxn>
                  <a:cxn ang="0">
                    <a:pos x="T4" y="T5"/>
                  </a:cxn>
                  <a:cxn ang="0">
                    <a:pos x="T6" y="T7"/>
                  </a:cxn>
                  <a:cxn ang="0">
                    <a:pos x="T8" y="T9"/>
                  </a:cxn>
                </a:cxnLst>
                <a:rect l="0" t="0" r="r" b="b"/>
                <a:pathLst>
                  <a:path w="38" h="34">
                    <a:moveTo>
                      <a:pt x="38" y="23"/>
                    </a:moveTo>
                    <a:cubicBezTo>
                      <a:pt x="37" y="0"/>
                      <a:pt x="37" y="0"/>
                      <a:pt x="37" y="0"/>
                    </a:cubicBezTo>
                    <a:cubicBezTo>
                      <a:pt x="24" y="3"/>
                      <a:pt x="11" y="8"/>
                      <a:pt x="0" y="15"/>
                    </a:cubicBezTo>
                    <a:cubicBezTo>
                      <a:pt x="13" y="34"/>
                      <a:pt x="13" y="34"/>
                      <a:pt x="13" y="34"/>
                    </a:cubicBezTo>
                    <a:cubicBezTo>
                      <a:pt x="21" y="29"/>
                      <a:pt x="29" y="26"/>
                      <a:pt x="38"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îŝ1îďè">
                <a:extLst>
                  <a:ext uri="{FF2B5EF4-FFF2-40B4-BE49-F238E27FC236}">
                    <a16:creationId xmlns="" xmlns:a16="http://schemas.microsoft.com/office/drawing/2014/main" id="{8E6250D1-C260-4F45-8870-832AF698F0AC}"/>
                  </a:ext>
                </a:extLst>
              </p:cNvPr>
              <p:cNvSpPr/>
              <p:nvPr/>
            </p:nvSpPr>
            <p:spPr bwMode="auto">
              <a:xfrm>
                <a:off x="1535374" y="5073301"/>
                <a:ext cx="235365" cy="216427"/>
              </a:xfrm>
              <a:custGeom>
                <a:avLst/>
                <a:gdLst>
                  <a:gd name="T0" fmla="*/ 19 w 26"/>
                  <a:gd name="T1" fmla="*/ 0 h 24"/>
                  <a:gd name="T2" fmla="*/ 0 w 26"/>
                  <a:gd name="T3" fmla="*/ 13 h 24"/>
                  <a:gd name="T4" fmla="*/ 12 w 26"/>
                  <a:gd name="T5" fmla="*/ 24 h 24"/>
                  <a:gd name="T6" fmla="*/ 26 w 26"/>
                  <a:gd name="T7" fmla="*/ 6 h 24"/>
                  <a:gd name="T8" fmla="*/ 19 w 26"/>
                  <a:gd name="T9" fmla="*/ 0 h 24"/>
                </a:gdLst>
                <a:ahLst/>
                <a:cxnLst>
                  <a:cxn ang="0">
                    <a:pos x="T0" y="T1"/>
                  </a:cxn>
                  <a:cxn ang="0">
                    <a:pos x="T2" y="T3"/>
                  </a:cxn>
                  <a:cxn ang="0">
                    <a:pos x="T4" y="T5"/>
                  </a:cxn>
                  <a:cxn ang="0">
                    <a:pos x="T6" y="T7"/>
                  </a:cxn>
                  <a:cxn ang="0">
                    <a:pos x="T8" y="T9"/>
                  </a:cxn>
                </a:cxnLst>
                <a:rect l="0" t="0" r="r" b="b"/>
                <a:pathLst>
                  <a:path w="26" h="24">
                    <a:moveTo>
                      <a:pt x="19" y="0"/>
                    </a:moveTo>
                    <a:cubicBezTo>
                      <a:pt x="0" y="13"/>
                      <a:pt x="0" y="13"/>
                      <a:pt x="0" y="13"/>
                    </a:cubicBezTo>
                    <a:cubicBezTo>
                      <a:pt x="3" y="17"/>
                      <a:pt x="7" y="21"/>
                      <a:pt x="12" y="24"/>
                    </a:cubicBezTo>
                    <a:cubicBezTo>
                      <a:pt x="26" y="6"/>
                      <a:pt x="26" y="6"/>
                      <a:pt x="26" y="6"/>
                    </a:cubicBezTo>
                    <a:cubicBezTo>
                      <a:pt x="23" y="4"/>
                      <a:pt x="21" y="2"/>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ïšliḑè">
                <a:extLst>
                  <a:ext uri="{FF2B5EF4-FFF2-40B4-BE49-F238E27FC236}">
                    <a16:creationId xmlns="" xmlns:a16="http://schemas.microsoft.com/office/drawing/2014/main" id="{F997FE75-F33C-4B6E-8F9E-7488F9832CA6}"/>
                  </a:ext>
                </a:extLst>
              </p:cNvPr>
              <p:cNvSpPr/>
              <p:nvPr/>
            </p:nvSpPr>
            <p:spPr bwMode="auto">
              <a:xfrm>
                <a:off x="1325710" y="4810883"/>
                <a:ext cx="217780" cy="206959"/>
              </a:xfrm>
              <a:custGeom>
                <a:avLst/>
                <a:gdLst>
                  <a:gd name="T0" fmla="*/ 24 w 24"/>
                  <a:gd name="T1" fmla="*/ 4 h 23"/>
                  <a:gd name="T2" fmla="*/ 21 w 24"/>
                  <a:gd name="T3" fmla="*/ 0 h 23"/>
                  <a:gd name="T4" fmla="*/ 0 w 24"/>
                  <a:gd name="T5" fmla="*/ 9 h 23"/>
                  <a:gd name="T6" fmla="*/ 8 w 24"/>
                  <a:gd name="T7" fmla="*/ 23 h 23"/>
                  <a:gd name="T8" fmla="*/ 24 w 24"/>
                  <a:gd name="T9" fmla="*/ 4 h 23"/>
                </a:gdLst>
                <a:ahLst/>
                <a:cxnLst>
                  <a:cxn ang="0">
                    <a:pos x="T0" y="T1"/>
                  </a:cxn>
                  <a:cxn ang="0">
                    <a:pos x="T2" y="T3"/>
                  </a:cxn>
                  <a:cxn ang="0">
                    <a:pos x="T4" y="T5"/>
                  </a:cxn>
                  <a:cxn ang="0">
                    <a:pos x="T6" y="T7"/>
                  </a:cxn>
                  <a:cxn ang="0">
                    <a:pos x="T8" y="T9"/>
                  </a:cxn>
                </a:cxnLst>
                <a:rect l="0" t="0" r="r" b="b"/>
                <a:pathLst>
                  <a:path w="24" h="23">
                    <a:moveTo>
                      <a:pt x="24" y="4"/>
                    </a:moveTo>
                    <a:cubicBezTo>
                      <a:pt x="23" y="2"/>
                      <a:pt x="22" y="1"/>
                      <a:pt x="21" y="0"/>
                    </a:cubicBezTo>
                    <a:cubicBezTo>
                      <a:pt x="0" y="9"/>
                      <a:pt x="0" y="9"/>
                      <a:pt x="0" y="9"/>
                    </a:cubicBezTo>
                    <a:cubicBezTo>
                      <a:pt x="2" y="14"/>
                      <a:pt x="5" y="18"/>
                      <a:pt x="8" y="23"/>
                    </a:cubicBezTo>
                    <a:lnTo>
                      <a:pt x="2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ïṩ1ïḓê">
                <a:extLst>
                  <a:ext uri="{FF2B5EF4-FFF2-40B4-BE49-F238E27FC236}">
                    <a16:creationId xmlns="" xmlns:a16="http://schemas.microsoft.com/office/drawing/2014/main" id="{75336DD2-1F8A-4EB9-AEC7-AAF55BEB4AC2}"/>
                  </a:ext>
                </a:extLst>
              </p:cNvPr>
              <p:cNvSpPr/>
              <p:nvPr/>
            </p:nvSpPr>
            <p:spPr bwMode="auto">
              <a:xfrm>
                <a:off x="2541761" y="4936682"/>
                <a:ext cx="743969" cy="570827"/>
              </a:xfrm>
              <a:custGeom>
                <a:avLst/>
                <a:gdLst>
                  <a:gd name="T0" fmla="*/ 0 w 82"/>
                  <a:gd name="T1" fmla="*/ 40 h 63"/>
                  <a:gd name="T2" fmla="*/ 2 w 82"/>
                  <a:gd name="T3" fmla="*/ 63 h 63"/>
                  <a:gd name="T4" fmla="*/ 82 w 82"/>
                  <a:gd name="T5" fmla="*/ 4 h 63"/>
                  <a:gd name="T6" fmla="*/ 58 w 82"/>
                  <a:gd name="T7" fmla="*/ 0 h 63"/>
                  <a:gd name="T8" fmla="*/ 0 w 82"/>
                  <a:gd name="T9" fmla="*/ 40 h 63"/>
                </a:gdLst>
                <a:ahLst/>
                <a:cxnLst>
                  <a:cxn ang="0">
                    <a:pos x="T0" y="T1"/>
                  </a:cxn>
                  <a:cxn ang="0">
                    <a:pos x="T2" y="T3"/>
                  </a:cxn>
                  <a:cxn ang="0">
                    <a:pos x="T4" y="T5"/>
                  </a:cxn>
                  <a:cxn ang="0">
                    <a:pos x="T6" y="T7"/>
                  </a:cxn>
                  <a:cxn ang="0">
                    <a:pos x="T8" y="T9"/>
                  </a:cxn>
                </a:cxnLst>
                <a:rect l="0" t="0" r="r" b="b"/>
                <a:pathLst>
                  <a:path w="82" h="63">
                    <a:moveTo>
                      <a:pt x="0" y="40"/>
                    </a:moveTo>
                    <a:cubicBezTo>
                      <a:pt x="2" y="63"/>
                      <a:pt x="2" y="63"/>
                      <a:pt x="2" y="63"/>
                    </a:cubicBezTo>
                    <a:cubicBezTo>
                      <a:pt x="37" y="56"/>
                      <a:pt x="66" y="34"/>
                      <a:pt x="82" y="4"/>
                    </a:cubicBezTo>
                    <a:cubicBezTo>
                      <a:pt x="58" y="0"/>
                      <a:pt x="58" y="0"/>
                      <a:pt x="58" y="0"/>
                    </a:cubicBezTo>
                    <a:cubicBezTo>
                      <a:pt x="45" y="20"/>
                      <a:pt x="24" y="34"/>
                      <a:pt x="0"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iṡļiďé">
                <a:extLst>
                  <a:ext uri="{FF2B5EF4-FFF2-40B4-BE49-F238E27FC236}">
                    <a16:creationId xmlns="" xmlns:a16="http://schemas.microsoft.com/office/drawing/2014/main" id="{5A8015F3-5644-4883-968C-66B122B7B965}"/>
                  </a:ext>
                </a:extLst>
              </p:cNvPr>
              <p:cNvSpPr/>
              <p:nvPr/>
            </p:nvSpPr>
            <p:spPr bwMode="auto">
              <a:xfrm>
                <a:off x="1289188" y="3995223"/>
                <a:ext cx="227249" cy="173142"/>
              </a:xfrm>
              <a:custGeom>
                <a:avLst/>
                <a:gdLst>
                  <a:gd name="T0" fmla="*/ 5 w 25"/>
                  <a:gd name="T1" fmla="*/ 0 h 19"/>
                  <a:gd name="T2" fmla="*/ 0 w 25"/>
                  <a:gd name="T3" fmla="*/ 13 h 19"/>
                  <a:gd name="T4" fmla="*/ 22 w 25"/>
                  <a:gd name="T5" fmla="*/ 19 h 19"/>
                  <a:gd name="T6" fmla="*/ 25 w 25"/>
                  <a:gd name="T7" fmla="*/ 10 h 19"/>
                  <a:gd name="T8" fmla="*/ 5 w 25"/>
                  <a:gd name="T9" fmla="*/ 0 h 19"/>
                </a:gdLst>
                <a:ahLst/>
                <a:cxnLst>
                  <a:cxn ang="0">
                    <a:pos x="T0" y="T1"/>
                  </a:cxn>
                  <a:cxn ang="0">
                    <a:pos x="T2" y="T3"/>
                  </a:cxn>
                  <a:cxn ang="0">
                    <a:pos x="T4" y="T5"/>
                  </a:cxn>
                  <a:cxn ang="0">
                    <a:pos x="T6" y="T7"/>
                  </a:cxn>
                  <a:cxn ang="0">
                    <a:pos x="T8" y="T9"/>
                  </a:cxn>
                </a:cxnLst>
                <a:rect l="0" t="0" r="r" b="b"/>
                <a:pathLst>
                  <a:path w="25" h="19">
                    <a:moveTo>
                      <a:pt x="5" y="0"/>
                    </a:moveTo>
                    <a:cubicBezTo>
                      <a:pt x="3" y="4"/>
                      <a:pt x="1" y="8"/>
                      <a:pt x="0" y="13"/>
                    </a:cubicBezTo>
                    <a:cubicBezTo>
                      <a:pt x="22" y="19"/>
                      <a:pt x="22" y="19"/>
                      <a:pt x="22" y="19"/>
                    </a:cubicBezTo>
                    <a:cubicBezTo>
                      <a:pt x="23" y="16"/>
                      <a:pt x="24" y="13"/>
                      <a:pt x="25" y="10"/>
                    </a:cubicBez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ïṣļîdè">
                <a:extLst>
                  <a:ext uri="{FF2B5EF4-FFF2-40B4-BE49-F238E27FC236}">
                    <a16:creationId xmlns="" xmlns:a16="http://schemas.microsoft.com/office/drawing/2014/main" id="{8B779DBC-487C-49CC-8CDA-74FC0A257814}"/>
                  </a:ext>
                </a:extLst>
              </p:cNvPr>
              <p:cNvSpPr/>
              <p:nvPr/>
            </p:nvSpPr>
            <p:spPr bwMode="auto">
              <a:xfrm>
                <a:off x="1344648" y="3832903"/>
                <a:ext cx="252950" cy="217780"/>
              </a:xfrm>
              <a:custGeom>
                <a:avLst/>
                <a:gdLst>
                  <a:gd name="T0" fmla="*/ 21 w 28"/>
                  <a:gd name="T1" fmla="*/ 24 h 24"/>
                  <a:gd name="T2" fmla="*/ 28 w 28"/>
                  <a:gd name="T3" fmla="*/ 13 h 24"/>
                  <a:gd name="T4" fmla="*/ 9 w 28"/>
                  <a:gd name="T5" fmla="*/ 0 h 24"/>
                  <a:gd name="T6" fmla="*/ 0 w 28"/>
                  <a:gd name="T7" fmla="*/ 14 h 24"/>
                  <a:gd name="T8" fmla="*/ 21 w 28"/>
                  <a:gd name="T9" fmla="*/ 24 h 24"/>
                </a:gdLst>
                <a:ahLst/>
                <a:cxnLst>
                  <a:cxn ang="0">
                    <a:pos x="T0" y="T1"/>
                  </a:cxn>
                  <a:cxn ang="0">
                    <a:pos x="T2" y="T3"/>
                  </a:cxn>
                  <a:cxn ang="0">
                    <a:pos x="T4" y="T5"/>
                  </a:cxn>
                  <a:cxn ang="0">
                    <a:pos x="T6" y="T7"/>
                  </a:cxn>
                  <a:cxn ang="0">
                    <a:pos x="T8" y="T9"/>
                  </a:cxn>
                </a:cxnLst>
                <a:rect l="0" t="0" r="r" b="b"/>
                <a:pathLst>
                  <a:path w="28" h="24">
                    <a:moveTo>
                      <a:pt x="21" y="24"/>
                    </a:moveTo>
                    <a:cubicBezTo>
                      <a:pt x="23" y="20"/>
                      <a:pt x="25" y="17"/>
                      <a:pt x="28" y="13"/>
                    </a:cubicBezTo>
                    <a:cubicBezTo>
                      <a:pt x="9" y="0"/>
                      <a:pt x="9" y="0"/>
                      <a:pt x="9" y="0"/>
                    </a:cubicBezTo>
                    <a:cubicBezTo>
                      <a:pt x="6" y="4"/>
                      <a:pt x="3" y="9"/>
                      <a:pt x="0" y="14"/>
                    </a:cubicBezTo>
                    <a:lnTo>
                      <a:pt x="21"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61" name="îṣ1îďe">
              <a:extLst>
                <a:ext uri="{FF2B5EF4-FFF2-40B4-BE49-F238E27FC236}">
                  <a16:creationId xmlns="" xmlns:a16="http://schemas.microsoft.com/office/drawing/2014/main" id="{E2B62D4D-E949-403D-B46F-E6C2528281F0}"/>
                </a:ext>
              </a:extLst>
            </p:cNvPr>
            <p:cNvSpPr/>
            <p:nvPr/>
          </p:nvSpPr>
          <p:spPr bwMode="auto">
            <a:xfrm>
              <a:off x="1512847" y="3797735"/>
              <a:ext cx="919610" cy="2354391"/>
            </a:xfrm>
            <a:custGeom>
              <a:avLst/>
              <a:gdLst>
                <a:gd name="T0" fmla="*/ 18 w 62"/>
                <a:gd name="T1" fmla="*/ 0 h 167"/>
                <a:gd name="T2" fmla="*/ 44 w 62"/>
                <a:gd name="T3" fmla="*/ 0 h 167"/>
                <a:gd name="T4" fmla="*/ 62 w 62"/>
                <a:gd name="T5" fmla="*/ 167 h 167"/>
                <a:gd name="T6" fmla="*/ 0 w 62"/>
                <a:gd name="T7" fmla="*/ 167 h 167"/>
                <a:gd name="T8" fmla="*/ 18 w 62"/>
                <a:gd name="T9" fmla="*/ 0 h 167"/>
              </a:gdLst>
              <a:ahLst/>
              <a:cxnLst>
                <a:cxn ang="0">
                  <a:pos x="T0" y="T1"/>
                </a:cxn>
                <a:cxn ang="0">
                  <a:pos x="T2" y="T3"/>
                </a:cxn>
                <a:cxn ang="0">
                  <a:pos x="T4" y="T5"/>
                </a:cxn>
                <a:cxn ang="0">
                  <a:pos x="T6" y="T7"/>
                </a:cxn>
                <a:cxn ang="0">
                  <a:pos x="T8" y="T9"/>
                </a:cxn>
              </a:cxnLst>
              <a:rect l="0" t="0" r="r" b="b"/>
              <a:pathLst>
                <a:path w="62" h="167">
                  <a:moveTo>
                    <a:pt x="18" y="0"/>
                  </a:moveTo>
                  <a:cubicBezTo>
                    <a:pt x="26" y="2"/>
                    <a:pt x="35" y="2"/>
                    <a:pt x="44" y="0"/>
                  </a:cubicBezTo>
                  <a:cubicBezTo>
                    <a:pt x="62" y="167"/>
                    <a:pt x="62" y="167"/>
                    <a:pt x="62" y="167"/>
                  </a:cubicBezTo>
                  <a:cubicBezTo>
                    <a:pt x="0" y="167"/>
                    <a:pt x="0" y="167"/>
                    <a:pt x="0" y="167"/>
                  </a:cubicBezTo>
                  <a:cubicBezTo>
                    <a:pt x="18" y="0"/>
                    <a:pt x="18" y="0"/>
                    <a:pt x="18" y="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i$ḷïďe">
              <a:extLst>
                <a:ext uri="{FF2B5EF4-FFF2-40B4-BE49-F238E27FC236}">
                  <a16:creationId xmlns="" xmlns:a16="http://schemas.microsoft.com/office/drawing/2014/main" id="{D696F1F7-7174-4A05-ABB7-C020F682EEB0}"/>
                </a:ext>
              </a:extLst>
            </p:cNvPr>
            <p:cNvSpPr/>
            <p:nvPr/>
          </p:nvSpPr>
          <p:spPr bwMode="auto">
            <a:xfrm>
              <a:off x="193117" y="1175657"/>
              <a:ext cx="3839815" cy="3410388"/>
            </a:xfrm>
            <a:custGeom>
              <a:avLst/>
              <a:gdLst>
                <a:gd name="T0" fmla="*/ 134 w 259"/>
                <a:gd name="T1" fmla="*/ 153 h 242"/>
                <a:gd name="T2" fmla="*/ 126 w 259"/>
                <a:gd name="T3" fmla="*/ 133 h 242"/>
                <a:gd name="T4" fmla="*/ 106 w 259"/>
                <a:gd name="T5" fmla="*/ 141 h 242"/>
                <a:gd name="T6" fmla="*/ 114 w 259"/>
                <a:gd name="T7" fmla="*/ 161 h 242"/>
                <a:gd name="T8" fmla="*/ 134 w 259"/>
                <a:gd name="T9" fmla="*/ 153 h 242"/>
                <a:gd name="T10" fmla="*/ 153 w 259"/>
                <a:gd name="T11" fmla="*/ 147 h 242"/>
                <a:gd name="T12" fmla="*/ 132 w 259"/>
                <a:gd name="T13" fmla="*/ 116 h 242"/>
                <a:gd name="T14" fmla="*/ 131 w 259"/>
                <a:gd name="T15" fmla="*/ 116 h 242"/>
                <a:gd name="T16" fmla="*/ 138 w 259"/>
                <a:gd name="T17" fmla="*/ 104 h 242"/>
                <a:gd name="T18" fmla="*/ 138 w 259"/>
                <a:gd name="T19" fmla="*/ 96 h 242"/>
                <a:gd name="T20" fmla="*/ 107 w 259"/>
                <a:gd name="T21" fmla="*/ 10 h 242"/>
                <a:gd name="T22" fmla="*/ 95 w 259"/>
                <a:gd name="T23" fmla="*/ 11 h 242"/>
                <a:gd name="T24" fmla="*/ 103 w 259"/>
                <a:gd name="T25" fmla="*/ 118 h 242"/>
                <a:gd name="T26" fmla="*/ 89 w 259"/>
                <a:gd name="T27" fmla="*/ 134 h 242"/>
                <a:gd name="T28" fmla="*/ 87 w 259"/>
                <a:gd name="T29" fmla="*/ 153 h 242"/>
                <a:gd name="T30" fmla="*/ 74 w 259"/>
                <a:gd name="T31" fmla="*/ 153 h 242"/>
                <a:gd name="T32" fmla="*/ 67 w 259"/>
                <a:gd name="T33" fmla="*/ 156 h 242"/>
                <a:gd name="T34" fmla="*/ 7 w 259"/>
                <a:gd name="T35" fmla="*/ 227 h 242"/>
                <a:gd name="T36" fmla="*/ 15 w 259"/>
                <a:gd name="T37" fmla="*/ 236 h 242"/>
                <a:gd name="T38" fmla="*/ 103 w 259"/>
                <a:gd name="T39" fmla="*/ 176 h 242"/>
                <a:gd name="T40" fmla="*/ 107 w 259"/>
                <a:gd name="T41" fmla="*/ 177 h 242"/>
                <a:gd name="T42" fmla="*/ 141 w 259"/>
                <a:gd name="T43" fmla="*/ 172 h 242"/>
                <a:gd name="T44" fmla="*/ 148 w 259"/>
                <a:gd name="T45" fmla="*/ 184 h 242"/>
                <a:gd name="T46" fmla="*/ 154 w 259"/>
                <a:gd name="T47" fmla="*/ 188 h 242"/>
                <a:gd name="T48" fmla="*/ 245 w 259"/>
                <a:gd name="T49" fmla="*/ 204 h 242"/>
                <a:gd name="T50" fmla="*/ 249 w 259"/>
                <a:gd name="T51" fmla="*/ 194 h 242"/>
                <a:gd name="T52" fmla="*/ 153 w 259"/>
                <a:gd name="T53"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134" y="153"/>
                  </a:moveTo>
                  <a:cubicBezTo>
                    <a:pt x="137" y="145"/>
                    <a:pt x="133" y="136"/>
                    <a:pt x="126" y="133"/>
                  </a:cubicBezTo>
                  <a:cubicBezTo>
                    <a:pt x="118" y="130"/>
                    <a:pt x="109" y="133"/>
                    <a:pt x="106" y="141"/>
                  </a:cubicBezTo>
                  <a:cubicBezTo>
                    <a:pt x="102" y="149"/>
                    <a:pt x="106" y="158"/>
                    <a:pt x="114" y="161"/>
                  </a:cubicBezTo>
                  <a:cubicBezTo>
                    <a:pt x="122" y="164"/>
                    <a:pt x="131" y="161"/>
                    <a:pt x="134" y="153"/>
                  </a:cubicBezTo>
                  <a:close/>
                  <a:moveTo>
                    <a:pt x="153" y="147"/>
                  </a:moveTo>
                  <a:cubicBezTo>
                    <a:pt x="153" y="134"/>
                    <a:pt x="145" y="122"/>
                    <a:pt x="132" y="116"/>
                  </a:cubicBezTo>
                  <a:cubicBezTo>
                    <a:pt x="132" y="116"/>
                    <a:pt x="131" y="116"/>
                    <a:pt x="131" y="116"/>
                  </a:cubicBezTo>
                  <a:cubicBezTo>
                    <a:pt x="134" y="112"/>
                    <a:pt x="136" y="108"/>
                    <a:pt x="138" y="104"/>
                  </a:cubicBezTo>
                  <a:cubicBezTo>
                    <a:pt x="139" y="101"/>
                    <a:pt x="139" y="100"/>
                    <a:pt x="138" y="96"/>
                  </a:cubicBezTo>
                  <a:cubicBezTo>
                    <a:pt x="107" y="10"/>
                    <a:pt x="107" y="10"/>
                    <a:pt x="107" y="10"/>
                  </a:cubicBezTo>
                  <a:cubicBezTo>
                    <a:pt x="105" y="0"/>
                    <a:pt x="96" y="0"/>
                    <a:pt x="95" y="11"/>
                  </a:cubicBezTo>
                  <a:cubicBezTo>
                    <a:pt x="103" y="118"/>
                    <a:pt x="103" y="118"/>
                    <a:pt x="103" y="118"/>
                  </a:cubicBezTo>
                  <a:cubicBezTo>
                    <a:pt x="97" y="122"/>
                    <a:pt x="92" y="127"/>
                    <a:pt x="89" y="134"/>
                  </a:cubicBezTo>
                  <a:cubicBezTo>
                    <a:pt x="87" y="141"/>
                    <a:pt x="86" y="147"/>
                    <a:pt x="87" y="153"/>
                  </a:cubicBezTo>
                  <a:cubicBezTo>
                    <a:pt x="83" y="152"/>
                    <a:pt x="78" y="152"/>
                    <a:pt x="74" y="153"/>
                  </a:cubicBezTo>
                  <a:cubicBezTo>
                    <a:pt x="70" y="153"/>
                    <a:pt x="70" y="154"/>
                    <a:pt x="67" y="156"/>
                  </a:cubicBezTo>
                  <a:cubicBezTo>
                    <a:pt x="7" y="227"/>
                    <a:pt x="7" y="227"/>
                    <a:pt x="7" y="227"/>
                  </a:cubicBezTo>
                  <a:cubicBezTo>
                    <a:pt x="0" y="233"/>
                    <a:pt x="4" y="242"/>
                    <a:pt x="15" y="236"/>
                  </a:cubicBezTo>
                  <a:cubicBezTo>
                    <a:pt x="103" y="176"/>
                    <a:pt x="103" y="176"/>
                    <a:pt x="103" y="176"/>
                  </a:cubicBezTo>
                  <a:cubicBezTo>
                    <a:pt x="105" y="176"/>
                    <a:pt x="106" y="177"/>
                    <a:pt x="107" y="177"/>
                  </a:cubicBezTo>
                  <a:cubicBezTo>
                    <a:pt x="119" y="182"/>
                    <a:pt x="132" y="180"/>
                    <a:pt x="141" y="172"/>
                  </a:cubicBezTo>
                  <a:cubicBezTo>
                    <a:pt x="143" y="176"/>
                    <a:pt x="145" y="181"/>
                    <a:pt x="148" y="184"/>
                  </a:cubicBezTo>
                  <a:cubicBezTo>
                    <a:pt x="150" y="187"/>
                    <a:pt x="151" y="187"/>
                    <a:pt x="154" y="188"/>
                  </a:cubicBezTo>
                  <a:cubicBezTo>
                    <a:pt x="245" y="204"/>
                    <a:pt x="245" y="204"/>
                    <a:pt x="245" y="204"/>
                  </a:cubicBezTo>
                  <a:cubicBezTo>
                    <a:pt x="255" y="207"/>
                    <a:pt x="259" y="199"/>
                    <a:pt x="249" y="194"/>
                  </a:cubicBezTo>
                  <a:cubicBezTo>
                    <a:pt x="153" y="147"/>
                    <a:pt x="153" y="147"/>
                    <a:pt x="153" y="147"/>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 name="îṧľídé">
            <a:extLst>
              <a:ext uri="{FF2B5EF4-FFF2-40B4-BE49-F238E27FC236}">
                <a16:creationId xmlns="" xmlns:a16="http://schemas.microsoft.com/office/drawing/2014/main" id="{89FB53ED-7EF5-4CBB-8849-60D914C1653F}"/>
              </a:ext>
            </a:extLst>
          </p:cNvPr>
          <p:cNvGrpSpPr/>
          <p:nvPr/>
        </p:nvGrpSpPr>
        <p:grpSpPr>
          <a:xfrm>
            <a:off x="3207949" y="1154676"/>
            <a:ext cx="8324688" cy="958932"/>
            <a:chOff x="4897502" y="2297137"/>
            <a:chExt cx="2114003" cy="455048"/>
          </a:xfrm>
        </p:grpSpPr>
        <p:sp>
          <p:nvSpPr>
            <p:cNvPr id="175" name="iṥḷíḓe">
              <a:extLst>
                <a:ext uri="{FF2B5EF4-FFF2-40B4-BE49-F238E27FC236}">
                  <a16:creationId xmlns="" xmlns:a16="http://schemas.microsoft.com/office/drawing/2014/main" id="{E5495DC7-AB56-4BF2-86B4-42BB99F373B3}"/>
                </a:ext>
              </a:extLst>
            </p:cNvPr>
            <p:cNvSpPr/>
            <p:nvPr/>
          </p:nvSpPr>
          <p:spPr bwMode="auto">
            <a:xfrm>
              <a:off x="4903443" y="2457126"/>
              <a:ext cx="2108062" cy="295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单位价值虽未达到上述起点标准，但耐用时间在一年以上的、批量价值达到人民币 </a:t>
              </a:r>
              <a:r>
                <a:rPr lang="en-US" altLang="zh-CN" sz="1400" b="1" dirty="0" smtClean="0"/>
                <a:t>10000 </a:t>
              </a:r>
              <a:r>
                <a:rPr lang="zh-CN" altLang="en-US" sz="1400" b="1" dirty="0" smtClean="0"/>
                <a:t>元及以上的大批同类物资</a:t>
              </a:r>
              <a:endParaRPr lang="en-US" altLang="zh-CN" sz="1400" b="1" dirty="0" smtClean="0"/>
            </a:p>
            <a:p>
              <a:pPr>
                <a:lnSpc>
                  <a:spcPct val="120000"/>
                </a:lnSpc>
              </a:pPr>
              <a:endParaRPr lang="en-US" altLang="zh-CN" sz="1400" b="1" dirty="0"/>
            </a:p>
          </p:txBody>
        </p:sp>
        <p:sp>
          <p:nvSpPr>
            <p:cNvPr id="176" name="îśḷïḍê">
              <a:extLst>
                <a:ext uri="{FF2B5EF4-FFF2-40B4-BE49-F238E27FC236}">
                  <a16:creationId xmlns="" xmlns:a16="http://schemas.microsoft.com/office/drawing/2014/main" id="{612022DC-0D6A-4090-924A-D0684B4925E3}"/>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smtClean="0"/>
                <a:t>02.</a:t>
              </a:r>
              <a:r>
                <a:rPr lang="zh-CN" altLang="en-US" b="1" dirty="0" smtClean="0"/>
                <a:t>按照价值</a:t>
              </a:r>
              <a:endParaRPr lang="en-US" altLang="zh-CN" b="1" dirty="0" smtClean="0"/>
            </a:p>
            <a:p>
              <a:pPr>
                <a:spcBef>
                  <a:spcPct val="0"/>
                </a:spcBef>
              </a:pPr>
              <a:endParaRPr lang="en-US" altLang="zh-CN" b="1" dirty="0"/>
            </a:p>
          </p:txBody>
        </p:sp>
      </p:grpSp>
      <p:pic>
        <p:nvPicPr>
          <p:cNvPr id="5122" name="Picture 2"/>
          <p:cNvPicPr>
            <a:picLocks noChangeAspect="1" noChangeArrowheads="1"/>
          </p:cNvPicPr>
          <p:nvPr/>
        </p:nvPicPr>
        <p:blipFill>
          <a:blip r:embed="rId2" cstate="print"/>
          <a:srcRect/>
          <a:stretch>
            <a:fillRect/>
          </a:stretch>
        </p:blipFill>
        <p:spPr bwMode="auto">
          <a:xfrm>
            <a:off x="3165993" y="2062582"/>
            <a:ext cx="8632974" cy="3918340"/>
          </a:xfrm>
          <a:prstGeom prst="rect">
            <a:avLst/>
          </a:prstGeom>
          <a:noFill/>
          <a:ln w="9525">
            <a:noFill/>
            <a:miter lim="800000"/>
            <a:headEnd/>
            <a:tailEnd/>
          </a:ln>
        </p:spPr>
      </p:pic>
      <p:sp>
        <p:nvSpPr>
          <p:cNvPr id="36" name="TextBox 35"/>
          <p:cNvSpPr txBox="1"/>
          <p:nvPr/>
        </p:nvSpPr>
        <p:spPr>
          <a:xfrm>
            <a:off x="4889241" y="4329404"/>
            <a:ext cx="4493538" cy="461665"/>
          </a:xfrm>
          <a:prstGeom prst="rect">
            <a:avLst/>
          </a:prstGeom>
          <a:noFill/>
        </p:spPr>
        <p:txBody>
          <a:bodyPr wrap="none" rtlCol="0">
            <a:spAutoFit/>
          </a:bodyPr>
          <a:lstStyle/>
          <a:p>
            <a:r>
              <a:rPr lang="zh-CN" altLang="en-US" sz="2400" b="1" dirty="0" smtClean="0">
                <a:solidFill>
                  <a:srgbClr val="FF0000"/>
                </a:solidFill>
              </a:rPr>
              <a:t>可独立使用，按照采购数量录入</a:t>
            </a:r>
            <a:endParaRPr lang="zh-CN" altLang="en-US" sz="2400" b="1" dirty="0">
              <a:solidFill>
                <a:srgbClr val="FF0000"/>
              </a:solidFill>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36"/>
                                        </p:tgtEl>
                                        <p:attrNameLst>
                                          <p:attrName>style.visibility</p:attrName>
                                        </p:attrNameLst>
                                      </p:cBhvr>
                                      <p:to>
                                        <p:strVal val="visible"/>
                                      </p:to>
                                    </p:set>
                                    <p:anim calcmode="discrete" valueType="clr">
                                      <p:cBhvr override="childStyle">
                                        <p:cTn id="12"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
                                        </p:tgtEl>
                                        <p:attrNameLst>
                                          <p:attrName>fillcolor</p:attrName>
                                        </p:attrNameLst>
                                      </p:cBhvr>
                                      <p:tavLst>
                                        <p:tav tm="0">
                                          <p:val>
                                            <p:clrVal>
                                              <a:schemeClr val="accent2"/>
                                            </p:clrVal>
                                          </p:val>
                                        </p:tav>
                                        <p:tav tm="50000">
                                          <p:val>
                                            <p:clrVal>
                                              <a:schemeClr val="hlink"/>
                                            </p:clrVal>
                                          </p:val>
                                        </p:tav>
                                      </p:tavLst>
                                    </p:anim>
                                    <p:set>
                                      <p:cBhvr>
                                        <p:cTn id="14"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lvl="0" defTabSz="914378">
              <a:spcBef>
                <a:spcPct val="0"/>
              </a:spcBef>
              <a:defRPr/>
            </a:pPr>
            <a:r>
              <a:rPr lang="en-US" altLang="zh-CN" sz="1600" b="1" dirty="0" smtClean="0"/>
              <a:t>1</a:t>
            </a:r>
            <a:r>
              <a:rPr lang="zh-CN" altLang="en-US" sz="1600" b="1" dirty="0" smtClean="0"/>
              <a:t>、固定资产的管理范围</a:t>
            </a:r>
            <a:endParaRPr lang="zh-CN" altLang="en-US" sz="1600" b="1" dirty="0"/>
          </a:p>
        </p:txBody>
      </p:sp>
      <p:grpSp>
        <p:nvGrpSpPr>
          <p:cNvPr id="2" name="组合 34"/>
          <p:cNvGrpSpPr/>
          <p:nvPr/>
        </p:nvGrpSpPr>
        <p:grpSpPr>
          <a:xfrm>
            <a:off x="158983" y="1175657"/>
            <a:ext cx="3060078" cy="4049486"/>
            <a:chOff x="158983" y="1175657"/>
            <a:chExt cx="3873949" cy="4976469"/>
          </a:xfrm>
        </p:grpSpPr>
        <p:grpSp>
          <p:nvGrpSpPr>
            <p:cNvPr id="3" name="iśḻïďê">
              <a:extLst>
                <a:ext uri="{FF2B5EF4-FFF2-40B4-BE49-F238E27FC236}">
                  <a16:creationId xmlns="" xmlns:a16="http://schemas.microsoft.com/office/drawing/2014/main" id="{0AA05B3A-D685-40FD-BBFA-25DCE948224B}"/>
                </a:ext>
              </a:extLst>
            </p:cNvPr>
            <p:cNvGrpSpPr/>
            <p:nvPr/>
          </p:nvGrpSpPr>
          <p:grpSpPr>
            <a:xfrm>
              <a:off x="158983" y="1540299"/>
              <a:ext cx="3574549" cy="3357691"/>
              <a:chOff x="1235081" y="3352705"/>
              <a:chExt cx="2187269" cy="2154804"/>
            </a:xfrm>
          </p:grpSpPr>
          <p:sp>
            <p:nvSpPr>
              <p:cNvPr id="177" name="iṣļiďé">
                <a:extLst>
                  <a:ext uri="{FF2B5EF4-FFF2-40B4-BE49-F238E27FC236}">
                    <a16:creationId xmlns="" xmlns:a16="http://schemas.microsoft.com/office/drawing/2014/main" id="{364748D1-B8D8-4EEB-9EBB-F34FEFD08722}"/>
                  </a:ext>
                </a:extLst>
              </p:cNvPr>
              <p:cNvSpPr/>
              <p:nvPr/>
            </p:nvSpPr>
            <p:spPr bwMode="auto">
              <a:xfrm>
                <a:off x="1670641" y="5154461"/>
                <a:ext cx="254302" cy="262418"/>
              </a:xfrm>
              <a:custGeom>
                <a:avLst/>
                <a:gdLst>
                  <a:gd name="T0" fmla="*/ 18 w 28"/>
                  <a:gd name="T1" fmla="*/ 29 h 29"/>
                  <a:gd name="T2" fmla="*/ 28 w 28"/>
                  <a:gd name="T3" fmla="*/ 9 h 29"/>
                  <a:gd name="T4" fmla="*/ 14 w 28"/>
                  <a:gd name="T5" fmla="*/ 0 h 29"/>
                  <a:gd name="T6" fmla="*/ 0 w 28"/>
                  <a:gd name="T7" fmla="*/ 18 h 29"/>
                  <a:gd name="T8" fmla="*/ 18 w 28"/>
                  <a:gd name="T9" fmla="*/ 29 h 29"/>
                </a:gdLst>
                <a:ahLst/>
                <a:cxnLst>
                  <a:cxn ang="0">
                    <a:pos x="T0" y="T1"/>
                  </a:cxn>
                  <a:cxn ang="0">
                    <a:pos x="T2" y="T3"/>
                  </a:cxn>
                  <a:cxn ang="0">
                    <a:pos x="T4" y="T5"/>
                  </a:cxn>
                  <a:cxn ang="0">
                    <a:pos x="T6" y="T7"/>
                  </a:cxn>
                  <a:cxn ang="0">
                    <a:pos x="T8" y="T9"/>
                  </a:cxn>
                </a:cxnLst>
                <a:rect l="0" t="0" r="r" b="b"/>
                <a:pathLst>
                  <a:path w="28" h="29">
                    <a:moveTo>
                      <a:pt x="18" y="29"/>
                    </a:moveTo>
                    <a:cubicBezTo>
                      <a:pt x="28" y="9"/>
                      <a:pt x="28" y="9"/>
                      <a:pt x="28" y="9"/>
                    </a:cubicBezTo>
                    <a:cubicBezTo>
                      <a:pt x="23" y="6"/>
                      <a:pt x="18" y="3"/>
                      <a:pt x="14" y="0"/>
                    </a:cubicBezTo>
                    <a:cubicBezTo>
                      <a:pt x="0" y="18"/>
                      <a:pt x="0" y="18"/>
                      <a:pt x="0" y="18"/>
                    </a:cubicBezTo>
                    <a:cubicBezTo>
                      <a:pt x="6" y="22"/>
                      <a:pt x="12" y="26"/>
                      <a:pt x="18"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ïṣľîḋe">
                <a:extLst>
                  <a:ext uri="{FF2B5EF4-FFF2-40B4-BE49-F238E27FC236}">
                    <a16:creationId xmlns="" xmlns:a16="http://schemas.microsoft.com/office/drawing/2014/main" id="{12C46CBE-5130-42CB-861D-E55D4D118BA3}"/>
                  </a:ext>
                </a:extLst>
              </p:cNvPr>
              <p:cNvSpPr/>
              <p:nvPr/>
            </p:nvSpPr>
            <p:spPr bwMode="auto">
              <a:xfrm>
                <a:off x="1870836" y="5245091"/>
                <a:ext cx="225896" cy="262418"/>
              </a:xfrm>
              <a:custGeom>
                <a:avLst/>
                <a:gdLst>
                  <a:gd name="T0" fmla="*/ 0 w 25"/>
                  <a:gd name="T1" fmla="*/ 21 h 29"/>
                  <a:gd name="T2" fmla="*/ 22 w 25"/>
                  <a:gd name="T3" fmla="*/ 29 h 29"/>
                  <a:gd name="T4" fmla="*/ 25 w 25"/>
                  <a:gd name="T5" fmla="*/ 6 h 29"/>
                  <a:gd name="T6" fmla="*/ 10 w 25"/>
                  <a:gd name="T7" fmla="*/ 0 h 29"/>
                  <a:gd name="T8" fmla="*/ 0 w 25"/>
                  <a:gd name="T9" fmla="*/ 21 h 29"/>
                </a:gdLst>
                <a:ahLst/>
                <a:cxnLst>
                  <a:cxn ang="0">
                    <a:pos x="T0" y="T1"/>
                  </a:cxn>
                  <a:cxn ang="0">
                    <a:pos x="T2" y="T3"/>
                  </a:cxn>
                  <a:cxn ang="0">
                    <a:pos x="T4" y="T5"/>
                  </a:cxn>
                  <a:cxn ang="0">
                    <a:pos x="T6" y="T7"/>
                  </a:cxn>
                  <a:cxn ang="0">
                    <a:pos x="T8" y="T9"/>
                  </a:cxn>
                </a:cxnLst>
                <a:rect l="0" t="0" r="r" b="b"/>
                <a:pathLst>
                  <a:path w="25" h="29">
                    <a:moveTo>
                      <a:pt x="0" y="21"/>
                    </a:moveTo>
                    <a:cubicBezTo>
                      <a:pt x="7" y="24"/>
                      <a:pt x="14" y="27"/>
                      <a:pt x="22" y="29"/>
                    </a:cubicBezTo>
                    <a:cubicBezTo>
                      <a:pt x="25" y="6"/>
                      <a:pt x="25" y="6"/>
                      <a:pt x="25" y="6"/>
                    </a:cubicBezTo>
                    <a:cubicBezTo>
                      <a:pt x="19" y="4"/>
                      <a:pt x="14" y="2"/>
                      <a:pt x="10" y="0"/>
                    </a:cubicBezTo>
                    <a:lnTo>
                      <a:pt x="0"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íSḻíḋé">
                <a:extLst>
                  <a:ext uri="{FF2B5EF4-FFF2-40B4-BE49-F238E27FC236}">
                    <a16:creationId xmlns="" xmlns:a16="http://schemas.microsoft.com/office/drawing/2014/main" id="{02CA7751-BB0A-4489-AF24-9B437E77A0DF}"/>
                  </a:ext>
                </a:extLst>
              </p:cNvPr>
              <p:cNvSpPr/>
              <p:nvPr/>
            </p:nvSpPr>
            <p:spPr bwMode="auto">
              <a:xfrm>
                <a:off x="1262134" y="4656679"/>
                <a:ext cx="244834" cy="198843"/>
              </a:xfrm>
              <a:custGeom>
                <a:avLst/>
                <a:gdLst>
                  <a:gd name="T0" fmla="*/ 27 w 27"/>
                  <a:gd name="T1" fmla="*/ 13 h 22"/>
                  <a:gd name="T2" fmla="*/ 23 w 27"/>
                  <a:gd name="T3" fmla="*/ 0 h 22"/>
                  <a:gd name="T4" fmla="*/ 0 w 27"/>
                  <a:gd name="T5" fmla="*/ 6 h 22"/>
                  <a:gd name="T6" fmla="*/ 6 w 27"/>
                  <a:gd name="T7" fmla="*/ 22 h 22"/>
                  <a:gd name="T8" fmla="*/ 27 w 27"/>
                  <a:gd name="T9" fmla="*/ 13 h 22"/>
                </a:gdLst>
                <a:ahLst/>
                <a:cxnLst>
                  <a:cxn ang="0">
                    <a:pos x="T0" y="T1"/>
                  </a:cxn>
                  <a:cxn ang="0">
                    <a:pos x="T2" y="T3"/>
                  </a:cxn>
                  <a:cxn ang="0">
                    <a:pos x="T4" y="T5"/>
                  </a:cxn>
                  <a:cxn ang="0">
                    <a:pos x="T6" y="T7"/>
                  </a:cxn>
                  <a:cxn ang="0">
                    <a:pos x="T8" y="T9"/>
                  </a:cxn>
                </a:cxnLst>
                <a:rect l="0" t="0" r="r" b="b"/>
                <a:pathLst>
                  <a:path w="27" h="22">
                    <a:moveTo>
                      <a:pt x="27" y="13"/>
                    </a:moveTo>
                    <a:cubicBezTo>
                      <a:pt x="25" y="9"/>
                      <a:pt x="24" y="5"/>
                      <a:pt x="23" y="0"/>
                    </a:cubicBezTo>
                    <a:cubicBezTo>
                      <a:pt x="0" y="6"/>
                      <a:pt x="0" y="6"/>
                      <a:pt x="0" y="6"/>
                    </a:cubicBezTo>
                    <a:cubicBezTo>
                      <a:pt x="2" y="11"/>
                      <a:pt x="4" y="17"/>
                      <a:pt x="6" y="22"/>
                    </a:cubicBezTo>
                    <a:lnTo>
                      <a:pt x="27" y="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işḷîḋe">
                <a:extLst>
                  <a:ext uri="{FF2B5EF4-FFF2-40B4-BE49-F238E27FC236}">
                    <a16:creationId xmlns="" xmlns:a16="http://schemas.microsoft.com/office/drawing/2014/main" id="{509862A8-44F8-4A2F-A6C7-E6A549CD2AFA}"/>
                  </a:ext>
                </a:extLst>
              </p:cNvPr>
              <p:cNvSpPr/>
              <p:nvPr/>
            </p:nvSpPr>
            <p:spPr bwMode="auto">
              <a:xfrm>
                <a:off x="1235081" y="4511943"/>
                <a:ext cx="227249" cy="162320"/>
              </a:xfrm>
              <a:custGeom>
                <a:avLst/>
                <a:gdLst>
                  <a:gd name="T0" fmla="*/ 25 w 25"/>
                  <a:gd name="T1" fmla="*/ 12 h 18"/>
                  <a:gd name="T2" fmla="*/ 23 w 25"/>
                  <a:gd name="T3" fmla="*/ 0 h 18"/>
                  <a:gd name="T4" fmla="*/ 0 w 25"/>
                  <a:gd name="T5" fmla="*/ 1 h 18"/>
                  <a:gd name="T6" fmla="*/ 2 w 25"/>
                  <a:gd name="T7" fmla="*/ 18 h 18"/>
                  <a:gd name="T8" fmla="*/ 25 w 25"/>
                  <a:gd name="T9" fmla="*/ 12 h 18"/>
                </a:gdLst>
                <a:ahLst/>
                <a:cxnLst>
                  <a:cxn ang="0">
                    <a:pos x="T0" y="T1"/>
                  </a:cxn>
                  <a:cxn ang="0">
                    <a:pos x="T2" y="T3"/>
                  </a:cxn>
                  <a:cxn ang="0">
                    <a:pos x="T4" y="T5"/>
                  </a:cxn>
                  <a:cxn ang="0">
                    <a:pos x="T6" y="T7"/>
                  </a:cxn>
                  <a:cxn ang="0">
                    <a:pos x="T8" y="T9"/>
                  </a:cxn>
                </a:cxnLst>
                <a:rect l="0" t="0" r="r" b="b"/>
                <a:pathLst>
                  <a:path w="25" h="18">
                    <a:moveTo>
                      <a:pt x="25" y="12"/>
                    </a:moveTo>
                    <a:cubicBezTo>
                      <a:pt x="24" y="8"/>
                      <a:pt x="23" y="4"/>
                      <a:pt x="23" y="0"/>
                    </a:cubicBezTo>
                    <a:cubicBezTo>
                      <a:pt x="0" y="1"/>
                      <a:pt x="0" y="1"/>
                      <a:pt x="0" y="1"/>
                    </a:cubicBezTo>
                    <a:cubicBezTo>
                      <a:pt x="1" y="7"/>
                      <a:pt x="1" y="12"/>
                      <a:pt x="2" y="18"/>
                    </a:cubicBezTo>
                    <a:lnTo>
                      <a:pt x="25"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iṥḷiḋé">
                <a:extLst>
                  <a:ext uri="{FF2B5EF4-FFF2-40B4-BE49-F238E27FC236}">
                    <a16:creationId xmlns="" xmlns:a16="http://schemas.microsoft.com/office/drawing/2014/main" id="{E4F02E95-2E95-49DC-8E9C-CA863D032CBF}"/>
                  </a:ext>
                </a:extLst>
              </p:cNvPr>
              <p:cNvSpPr/>
              <p:nvPr/>
            </p:nvSpPr>
            <p:spPr bwMode="auto">
              <a:xfrm>
                <a:off x="1235081" y="4330686"/>
                <a:ext cx="208311" cy="154204"/>
              </a:xfrm>
              <a:custGeom>
                <a:avLst/>
                <a:gdLst>
                  <a:gd name="T0" fmla="*/ 23 w 23"/>
                  <a:gd name="T1" fmla="*/ 13 h 17"/>
                  <a:gd name="T2" fmla="*/ 23 w 23"/>
                  <a:gd name="T3" fmla="*/ 3 h 17"/>
                  <a:gd name="T4" fmla="*/ 0 w 23"/>
                  <a:gd name="T5" fmla="*/ 0 h 17"/>
                  <a:gd name="T6" fmla="*/ 0 w 23"/>
                  <a:gd name="T7" fmla="*/ 13 h 17"/>
                  <a:gd name="T8" fmla="*/ 0 w 23"/>
                  <a:gd name="T9" fmla="*/ 17 h 17"/>
                  <a:gd name="T10" fmla="*/ 23 w 23"/>
                  <a:gd name="T11" fmla="*/ 16 h 17"/>
                  <a:gd name="T12" fmla="*/ 23 w 23"/>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23" y="13"/>
                    </a:moveTo>
                    <a:cubicBezTo>
                      <a:pt x="23" y="9"/>
                      <a:pt x="23" y="6"/>
                      <a:pt x="23" y="3"/>
                    </a:cubicBezTo>
                    <a:cubicBezTo>
                      <a:pt x="0" y="0"/>
                      <a:pt x="0" y="0"/>
                      <a:pt x="0" y="0"/>
                    </a:cubicBezTo>
                    <a:cubicBezTo>
                      <a:pt x="0" y="4"/>
                      <a:pt x="0" y="8"/>
                      <a:pt x="0" y="13"/>
                    </a:cubicBezTo>
                    <a:cubicBezTo>
                      <a:pt x="0" y="14"/>
                      <a:pt x="0" y="16"/>
                      <a:pt x="0" y="17"/>
                    </a:cubicBezTo>
                    <a:cubicBezTo>
                      <a:pt x="23" y="16"/>
                      <a:pt x="23" y="16"/>
                      <a:pt x="23" y="16"/>
                    </a:cubicBezTo>
                    <a:cubicBezTo>
                      <a:pt x="23" y="15"/>
                      <a:pt x="23" y="14"/>
                      <a:pt x="2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îšļíďe">
                <a:extLst>
                  <a:ext uri="{FF2B5EF4-FFF2-40B4-BE49-F238E27FC236}">
                    <a16:creationId xmlns="" xmlns:a16="http://schemas.microsoft.com/office/drawing/2014/main" id="{97AF78BC-8C7C-469C-82FA-F3DB8A37B876}"/>
                  </a:ext>
                </a:extLst>
              </p:cNvPr>
              <p:cNvSpPr/>
              <p:nvPr/>
            </p:nvSpPr>
            <p:spPr bwMode="auto">
              <a:xfrm>
                <a:off x="2950267" y="3661113"/>
                <a:ext cx="371985" cy="407154"/>
              </a:xfrm>
              <a:custGeom>
                <a:avLst/>
                <a:gdLst>
                  <a:gd name="T0" fmla="*/ 20 w 41"/>
                  <a:gd name="T1" fmla="*/ 45 h 45"/>
                  <a:gd name="T2" fmla="*/ 41 w 41"/>
                  <a:gd name="T3" fmla="*/ 36 h 45"/>
                  <a:gd name="T4" fmla="*/ 15 w 41"/>
                  <a:gd name="T5" fmla="*/ 0 h 45"/>
                  <a:gd name="T6" fmla="*/ 0 w 41"/>
                  <a:gd name="T7" fmla="*/ 17 h 45"/>
                  <a:gd name="T8" fmla="*/ 20 w 41"/>
                  <a:gd name="T9" fmla="*/ 45 h 45"/>
                </a:gdLst>
                <a:ahLst/>
                <a:cxnLst>
                  <a:cxn ang="0">
                    <a:pos x="T0" y="T1"/>
                  </a:cxn>
                  <a:cxn ang="0">
                    <a:pos x="T2" y="T3"/>
                  </a:cxn>
                  <a:cxn ang="0">
                    <a:pos x="T4" y="T5"/>
                  </a:cxn>
                  <a:cxn ang="0">
                    <a:pos x="T6" y="T7"/>
                  </a:cxn>
                  <a:cxn ang="0">
                    <a:pos x="T8" y="T9"/>
                  </a:cxn>
                </a:cxnLst>
                <a:rect l="0" t="0" r="r" b="b"/>
                <a:pathLst>
                  <a:path w="41" h="45">
                    <a:moveTo>
                      <a:pt x="20" y="45"/>
                    </a:moveTo>
                    <a:cubicBezTo>
                      <a:pt x="41" y="36"/>
                      <a:pt x="41" y="36"/>
                      <a:pt x="41" y="36"/>
                    </a:cubicBezTo>
                    <a:cubicBezTo>
                      <a:pt x="35" y="22"/>
                      <a:pt x="26" y="10"/>
                      <a:pt x="15" y="0"/>
                    </a:cubicBezTo>
                    <a:cubicBezTo>
                      <a:pt x="0" y="17"/>
                      <a:pt x="0" y="17"/>
                      <a:pt x="0" y="17"/>
                    </a:cubicBezTo>
                    <a:cubicBezTo>
                      <a:pt x="8" y="25"/>
                      <a:pt x="15" y="34"/>
                      <a:pt x="20" y="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ïşlîḍè">
                <a:extLst>
                  <a:ext uri="{FF2B5EF4-FFF2-40B4-BE49-F238E27FC236}">
                    <a16:creationId xmlns="" xmlns:a16="http://schemas.microsoft.com/office/drawing/2014/main" id="{1E18D50A-FF7F-48C4-A87C-D247DD92857A}"/>
                  </a:ext>
                </a:extLst>
              </p:cNvPr>
              <p:cNvSpPr/>
              <p:nvPr/>
            </p:nvSpPr>
            <p:spPr bwMode="auto">
              <a:xfrm>
                <a:off x="3158578" y="4050682"/>
                <a:ext cx="263771" cy="343578"/>
              </a:xfrm>
              <a:custGeom>
                <a:avLst/>
                <a:gdLst>
                  <a:gd name="T0" fmla="*/ 21 w 29"/>
                  <a:gd name="T1" fmla="*/ 0 h 38"/>
                  <a:gd name="T2" fmla="*/ 0 w 29"/>
                  <a:gd name="T3" fmla="*/ 9 h 38"/>
                  <a:gd name="T4" fmla="*/ 6 w 29"/>
                  <a:gd name="T5" fmla="*/ 38 h 38"/>
                  <a:gd name="T6" fmla="*/ 29 w 29"/>
                  <a:gd name="T7" fmla="*/ 38 h 38"/>
                  <a:gd name="T8" fmla="*/ 21 w 29"/>
                  <a:gd name="T9" fmla="*/ 0 h 38"/>
                </a:gdLst>
                <a:ahLst/>
                <a:cxnLst>
                  <a:cxn ang="0">
                    <a:pos x="T0" y="T1"/>
                  </a:cxn>
                  <a:cxn ang="0">
                    <a:pos x="T2" y="T3"/>
                  </a:cxn>
                  <a:cxn ang="0">
                    <a:pos x="T4" y="T5"/>
                  </a:cxn>
                  <a:cxn ang="0">
                    <a:pos x="T6" y="T7"/>
                  </a:cxn>
                  <a:cxn ang="0">
                    <a:pos x="T8" y="T9"/>
                  </a:cxn>
                </a:cxnLst>
                <a:rect l="0" t="0" r="r" b="b"/>
                <a:pathLst>
                  <a:path w="29" h="38">
                    <a:moveTo>
                      <a:pt x="21" y="0"/>
                    </a:moveTo>
                    <a:cubicBezTo>
                      <a:pt x="0" y="9"/>
                      <a:pt x="0" y="9"/>
                      <a:pt x="0" y="9"/>
                    </a:cubicBezTo>
                    <a:cubicBezTo>
                      <a:pt x="3" y="18"/>
                      <a:pt x="5" y="28"/>
                      <a:pt x="6" y="38"/>
                    </a:cubicBezTo>
                    <a:cubicBezTo>
                      <a:pt x="29" y="38"/>
                      <a:pt x="29" y="38"/>
                      <a:pt x="29" y="38"/>
                    </a:cubicBezTo>
                    <a:cubicBezTo>
                      <a:pt x="28" y="25"/>
                      <a:pt x="26" y="12"/>
                      <a:pt x="2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iṣľîḍe">
                <a:extLst>
                  <a:ext uri="{FF2B5EF4-FFF2-40B4-BE49-F238E27FC236}">
                    <a16:creationId xmlns="" xmlns:a16="http://schemas.microsoft.com/office/drawing/2014/main" id="{C05AA8A1-7CD2-4A55-8D5E-67AEBEAC59EA}"/>
                  </a:ext>
                </a:extLst>
              </p:cNvPr>
              <p:cNvSpPr/>
              <p:nvPr/>
            </p:nvSpPr>
            <p:spPr bwMode="auto">
              <a:xfrm>
                <a:off x="2632390" y="3416280"/>
                <a:ext cx="399038" cy="344931"/>
              </a:xfrm>
              <a:custGeom>
                <a:avLst/>
                <a:gdLst>
                  <a:gd name="T0" fmla="*/ 0 w 44"/>
                  <a:gd name="T1" fmla="*/ 22 h 38"/>
                  <a:gd name="T2" fmla="*/ 28 w 44"/>
                  <a:gd name="T3" fmla="*/ 38 h 38"/>
                  <a:gd name="T4" fmla="*/ 44 w 44"/>
                  <a:gd name="T5" fmla="*/ 21 h 38"/>
                  <a:gd name="T6" fmla="*/ 7 w 44"/>
                  <a:gd name="T7" fmla="*/ 0 h 38"/>
                  <a:gd name="T8" fmla="*/ 0 w 44"/>
                  <a:gd name="T9" fmla="*/ 22 h 38"/>
                </a:gdLst>
                <a:ahLst/>
                <a:cxnLst>
                  <a:cxn ang="0">
                    <a:pos x="T0" y="T1"/>
                  </a:cxn>
                  <a:cxn ang="0">
                    <a:pos x="T2" y="T3"/>
                  </a:cxn>
                  <a:cxn ang="0">
                    <a:pos x="T4" y="T5"/>
                  </a:cxn>
                  <a:cxn ang="0">
                    <a:pos x="T6" y="T7"/>
                  </a:cxn>
                  <a:cxn ang="0">
                    <a:pos x="T8" y="T9"/>
                  </a:cxn>
                </a:cxnLst>
                <a:rect l="0" t="0" r="r" b="b"/>
                <a:pathLst>
                  <a:path w="44" h="38">
                    <a:moveTo>
                      <a:pt x="0" y="22"/>
                    </a:moveTo>
                    <a:cubicBezTo>
                      <a:pt x="11" y="26"/>
                      <a:pt x="20" y="31"/>
                      <a:pt x="28" y="38"/>
                    </a:cubicBezTo>
                    <a:cubicBezTo>
                      <a:pt x="44" y="21"/>
                      <a:pt x="44" y="21"/>
                      <a:pt x="44" y="21"/>
                    </a:cubicBezTo>
                    <a:cubicBezTo>
                      <a:pt x="33" y="12"/>
                      <a:pt x="21" y="5"/>
                      <a:pt x="7" y="0"/>
                    </a:cubicBez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íşḷîḑè">
                <a:extLst>
                  <a:ext uri="{FF2B5EF4-FFF2-40B4-BE49-F238E27FC236}">
                    <a16:creationId xmlns="" xmlns:a16="http://schemas.microsoft.com/office/drawing/2014/main" id="{2D7FAD7D-0B0D-4238-8F7B-601E12802579}"/>
                  </a:ext>
                </a:extLst>
              </p:cNvPr>
              <p:cNvSpPr/>
              <p:nvPr/>
            </p:nvSpPr>
            <p:spPr bwMode="auto">
              <a:xfrm>
                <a:off x="1471799" y="3552900"/>
                <a:ext cx="335462" cy="343578"/>
              </a:xfrm>
              <a:custGeom>
                <a:avLst/>
                <a:gdLst>
                  <a:gd name="T0" fmla="*/ 18 w 37"/>
                  <a:gd name="T1" fmla="*/ 38 h 38"/>
                  <a:gd name="T2" fmla="*/ 37 w 37"/>
                  <a:gd name="T3" fmla="*/ 19 h 38"/>
                  <a:gd name="T4" fmla="*/ 25 w 37"/>
                  <a:gd name="T5" fmla="*/ 0 h 38"/>
                  <a:gd name="T6" fmla="*/ 0 w 37"/>
                  <a:gd name="T7" fmla="*/ 24 h 38"/>
                  <a:gd name="T8" fmla="*/ 18 w 37"/>
                  <a:gd name="T9" fmla="*/ 38 h 38"/>
                </a:gdLst>
                <a:ahLst/>
                <a:cxnLst>
                  <a:cxn ang="0">
                    <a:pos x="T0" y="T1"/>
                  </a:cxn>
                  <a:cxn ang="0">
                    <a:pos x="T2" y="T3"/>
                  </a:cxn>
                  <a:cxn ang="0">
                    <a:pos x="T4" y="T5"/>
                  </a:cxn>
                  <a:cxn ang="0">
                    <a:pos x="T6" y="T7"/>
                  </a:cxn>
                  <a:cxn ang="0">
                    <a:pos x="T8" y="T9"/>
                  </a:cxn>
                </a:cxnLst>
                <a:rect l="0" t="0" r="r" b="b"/>
                <a:pathLst>
                  <a:path w="37" h="38">
                    <a:moveTo>
                      <a:pt x="18" y="38"/>
                    </a:moveTo>
                    <a:cubicBezTo>
                      <a:pt x="24" y="31"/>
                      <a:pt x="30" y="25"/>
                      <a:pt x="37" y="19"/>
                    </a:cubicBezTo>
                    <a:cubicBezTo>
                      <a:pt x="25" y="0"/>
                      <a:pt x="25" y="0"/>
                      <a:pt x="25" y="0"/>
                    </a:cubicBezTo>
                    <a:cubicBezTo>
                      <a:pt x="15" y="7"/>
                      <a:pt x="7" y="15"/>
                      <a:pt x="0" y="24"/>
                    </a:cubicBezTo>
                    <a:lnTo>
                      <a:pt x="18"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ïṥľíďè">
                <a:extLst>
                  <a:ext uri="{FF2B5EF4-FFF2-40B4-BE49-F238E27FC236}">
                    <a16:creationId xmlns="" xmlns:a16="http://schemas.microsoft.com/office/drawing/2014/main" id="{197366B8-42B5-4B54-8A3D-0ADB236786E9}"/>
                  </a:ext>
                </a:extLst>
              </p:cNvPr>
              <p:cNvSpPr/>
              <p:nvPr/>
            </p:nvSpPr>
            <p:spPr bwMode="auto">
              <a:xfrm>
                <a:off x="1244550" y="4149428"/>
                <a:ext cx="235365" cy="171790"/>
              </a:xfrm>
              <a:custGeom>
                <a:avLst/>
                <a:gdLst>
                  <a:gd name="T0" fmla="*/ 3 w 26"/>
                  <a:gd name="T1" fmla="*/ 0 h 19"/>
                  <a:gd name="T2" fmla="*/ 0 w 26"/>
                  <a:gd name="T3" fmla="*/ 16 h 19"/>
                  <a:gd name="T4" fmla="*/ 23 w 26"/>
                  <a:gd name="T5" fmla="*/ 19 h 19"/>
                  <a:gd name="T6" fmla="*/ 26 w 26"/>
                  <a:gd name="T7" fmla="*/ 6 h 19"/>
                  <a:gd name="T8" fmla="*/ 3 w 26"/>
                  <a:gd name="T9" fmla="*/ 0 h 19"/>
                </a:gdLst>
                <a:ahLst/>
                <a:cxnLst>
                  <a:cxn ang="0">
                    <a:pos x="T0" y="T1"/>
                  </a:cxn>
                  <a:cxn ang="0">
                    <a:pos x="T2" y="T3"/>
                  </a:cxn>
                  <a:cxn ang="0">
                    <a:pos x="T4" y="T5"/>
                  </a:cxn>
                  <a:cxn ang="0">
                    <a:pos x="T6" y="T7"/>
                  </a:cxn>
                  <a:cxn ang="0">
                    <a:pos x="T8" y="T9"/>
                  </a:cxn>
                </a:cxnLst>
                <a:rect l="0" t="0" r="r" b="b"/>
                <a:pathLst>
                  <a:path w="26" h="19">
                    <a:moveTo>
                      <a:pt x="3" y="0"/>
                    </a:moveTo>
                    <a:cubicBezTo>
                      <a:pt x="2" y="5"/>
                      <a:pt x="1" y="11"/>
                      <a:pt x="0" y="16"/>
                    </a:cubicBezTo>
                    <a:cubicBezTo>
                      <a:pt x="23" y="19"/>
                      <a:pt x="23" y="19"/>
                      <a:pt x="23" y="19"/>
                    </a:cubicBezTo>
                    <a:cubicBezTo>
                      <a:pt x="24" y="14"/>
                      <a:pt x="24" y="10"/>
                      <a:pt x="26" y="6"/>
                    </a:cubicBez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ïṣľïdè">
                <a:extLst>
                  <a:ext uri="{FF2B5EF4-FFF2-40B4-BE49-F238E27FC236}">
                    <a16:creationId xmlns="" xmlns:a16="http://schemas.microsoft.com/office/drawing/2014/main" id="{B5762D4E-DB32-41BD-B839-EFC709409DA4}"/>
                  </a:ext>
                </a:extLst>
              </p:cNvPr>
              <p:cNvSpPr/>
              <p:nvPr/>
            </p:nvSpPr>
            <p:spPr bwMode="auto">
              <a:xfrm>
                <a:off x="2306396" y="3352705"/>
                <a:ext cx="325994" cy="244834"/>
              </a:xfrm>
              <a:custGeom>
                <a:avLst/>
                <a:gdLst>
                  <a:gd name="T0" fmla="*/ 8 w 36"/>
                  <a:gd name="T1" fmla="*/ 23 h 27"/>
                  <a:gd name="T2" fmla="*/ 28 w 36"/>
                  <a:gd name="T3" fmla="*/ 27 h 27"/>
                  <a:gd name="T4" fmla="*/ 36 w 36"/>
                  <a:gd name="T5" fmla="*/ 5 h 27"/>
                  <a:gd name="T6" fmla="*/ 3 w 36"/>
                  <a:gd name="T7" fmla="*/ 0 h 27"/>
                  <a:gd name="T8" fmla="*/ 0 w 36"/>
                  <a:gd name="T9" fmla="*/ 0 h 27"/>
                  <a:gd name="T10" fmla="*/ 8 w 36"/>
                  <a:gd name="T11" fmla="*/ 23 h 27"/>
                </a:gdLst>
                <a:ahLst/>
                <a:cxnLst>
                  <a:cxn ang="0">
                    <a:pos x="T0" y="T1"/>
                  </a:cxn>
                  <a:cxn ang="0">
                    <a:pos x="T2" y="T3"/>
                  </a:cxn>
                  <a:cxn ang="0">
                    <a:pos x="T4" y="T5"/>
                  </a:cxn>
                  <a:cxn ang="0">
                    <a:pos x="T6" y="T7"/>
                  </a:cxn>
                  <a:cxn ang="0">
                    <a:pos x="T8" y="T9"/>
                  </a:cxn>
                  <a:cxn ang="0">
                    <a:pos x="T10" y="T11"/>
                  </a:cxn>
                </a:cxnLst>
                <a:rect l="0" t="0" r="r" b="b"/>
                <a:pathLst>
                  <a:path w="36" h="27">
                    <a:moveTo>
                      <a:pt x="8" y="23"/>
                    </a:moveTo>
                    <a:cubicBezTo>
                      <a:pt x="15" y="24"/>
                      <a:pt x="22" y="25"/>
                      <a:pt x="28" y="27"/>
                    </a:cubicBezTo>
                    <a:cubicBezTo>
                      <a:pt x="36" y="5"/>
                      <a:pt x="36" y="5"/>
                      <a:pt x="36" y="5"/>
                    </a:cubicBezTo>
                    <a:cubicBezTo>
                      <a:pt x="25" y="2"/>
                      <a:pt x="14" y="0"/>
                      <a:pt x="3" y="0"/>
                    </a:cubicBezTo>
                    <a:cubicBezTo>
                      <a:pt x="2" y="0"/>
                      <a:pt x="1" y="0"/>
                      <a:pt x="0" y="0"/>
                    </a:cubicBezTo>
                    <a:lnTo>
                      <a:pt x="8" y="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îṧ1îḋe">
                <a:extLst>
                  <a:ext uri="{FF2B5EF4-FFF2-40B4-BE49-F238E27FC236}">
                    <a16:creationId xmlns="" xmlns:a16="http://schemas.microsoft.com/office/drawing/2014/main" id="{EBDC8443-9F64-4FB2-A7A8-2E92B03A87F1}"/>
                  </a:ext>
                </a:extLst>
              </p:cNvPr>
              <p:cNvSpPr/>
              <p:nvPr/>
            </p:nvSpPr>
            <p:spPr bwMode="auto">
              <a:xfrm>
                <a:off x="3185632" y="4465953"/>
                <a:ext cx="236718" cy="298941"/>
              </a:xfrm>
              <a:custGeom>
                <a:avLst/>
                <a:gdLst>
                  <a:gd name="T0" fmla="*/ 21 w 26"/>
                  <a:gd name="T1" fmla="*/ 33 h 33"/>
                  <a:gd name="T2" fmla="*/ 26 w 26"/>
                  <a:gd name="T3" fmla="*/ 0 h 33"/>
                  <a:gd name="T4" fmla="*/ 3 w 26"/>
                  <a:gd name="T5" fmla="*/ 0 h 33"/>
                  <a:gd name="T6" fmla="*/ 0 w 26"/>
                  <a:gd name="T7" fmla="*/ 23 h 33"/>
                  <a:gd name="T8" fmla="*/ 21 w 26"/>
                  <a:gd name="T9" fmla="*/ 33 h 33"/>
                </a:gdLst>
                <a:ahLst/>
                <a:cxnLst>
                  <a:cxn ang="0">
                    <a:pos x="T0" y="T1"/>
                  </a:cxn>
                  <a:cxn ang="0">
                    <a:pos x="T2" y="T3"/>
                  </a:cxn>
                  <a:cxn ang="0">
                    <a:pos x="T4" y="T5"/>
                  </a:cxn>
                  <a:cxn ang="0">
                    <a:pos x="T6" y="T7"/>
                  </a:cxn>
                  <a:cxn ang="0">
                    <a:pos x="T8" y="T9"/>
                  </a:cxn>
                </a:cxnLst>
                <a:rect l="0" t="0" r="r" b="b"/>
                <a:pathLst>
                  <a:path w="26" h="33">
                    <a:moveTo>
                      <a:pt x="21" y="33"/>
                    </a:moveTo>
                    <a:cubicBezTo>
                      <a:pt x="24" y="23"/>
                      <a:pt x="26" y="12"/>
                      <a:pt x="26" y="0"/>
                    </a:cubicBezTo>
                    <a:cubicBezTo>
                      <a:pt x="3" y="0"/>
                      <a:pt x="3" y="0"/>
                      <a:pt x="3" y="0"/>
                    </a:cubicBezTo>
                    <a:cubicBezTo>
                      <a:pt x="3" y="8"/>
                      <a:pt x="2" y="16"/>
                      <a:pt x="0" y="23"/>
                    </a:cubicBezTo>
                    <a:lnTo>
                      <a:pt x="21" y="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îśļíḍé">
                <a:extLst>
                  <a:ext uri="{FF2B5EF4-FFF2-40B4-BE49-F238E27FC236}">
                    <a16:creationId xmlns="" xmlns:a16="http://schemas.microsoft.com/office/drawing/2014/main" id="{EA6B8096-F540-4A0E-B4D4-81E47CE5B907}"/>
                  </a:ext>
                </a:extLst>
              </p:cNvPr>
              <p:cNvSpPr/>
              <p:nvPr/>
            </p:nvSpPr>
            <p:spPr bwMode="auto">
              <a:xfrm>
                <a:off x="1753154" y="3381111"/>
                <a:ext cx="343578" cy="307057"/>
              </a:xfrm>
              <a:custGeom>
                <a:avLst/>
                <a:gdLst>
                  <a:gd name="T0" fmla="*/ 38 w 38"/>
                  <a:gd name="T1" fmla="*/ 23 h 34"/>
                  <a:gd name="T2" fmla="*/ 37 w 38"/>
                  <a:gd name="T3" fmla="*/ 0 h 34"/>
                  <a:gd name="T4" fmla="*/ 0 w 38"/>
                  <a:gd name="T5" fmla="*/ 15 h 34"/>
                  <a:gd name="T6" fmla="*/ 13 w 38"/>
                  <a:gd name="T7" fmla="*/ 34 h 34"/>
                  <a:gd name="T8" fmla="*/ 38 w 38"/>
                  <a:gd name="T9" fmla="*/ 23 h 34"/>
                </a:gdLst>
                <a:ahLst/>
                <a:cxnLst>
                  <a:cxn ang="0">
                    <a:pos x="T0" y="T1"/>
                  </a:cxn>
                  <a:cxn ang="0">
                    <a:pos x="T2" y="T3"/>
                  </a:cxn>
                  <a:cxn ang="0">
                    <a:pos x="T4" y="T5"/>
                  </a:cxn>
                  <a:cxn ang="0">
                    <a:pos x="T6" y="T7"/>
                  </a:cxn>
                  <a:cxn ang="0">
                    <a:pos x="T8" y="T9"/>
                  </a:cxn>
                </a:cxnLst>
                <a:rect l="0" t="0" r="r" b="b"/>
                <a:pathLst>
                  <a:path w="38" h="34">
                    <a:moveTo>
                      <a:pt x="38" y="23"/>
                    </a:moveTo>
                    <a:cubicBezTo>
                      <a:pt x="37" y="0"/>
                      <a:pt x="37" y="0"/>
                      <a:pt x="37" y="0"/>
                    </a:cubicBezTo>
                    <a:cubicBezTo>
                      <a:pt x="24" y="3"/>
                      <a:pt x="11" y="8"/>
                      <a:pt x="0" y="15"/>
                    </a:cubicBezTo>
                    <a:cubicBezTo>
                      <a:pt x="13" y="34"/>
                      <a:pt x="13" y="34"/>
                      <a:pt x="13" y="34"/>
                    </a:cubicBezTo>
                    <a:cubicBezTo>
                      <a:pt x="21" y="29"/>
                      <a:pt x="29" y="26"/>
                      <a:pt x="38"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îŝ1îďè">
                <a:extLst>
                  <a:ext uri="{FF2B5EF4-FFF2-40B4-BE49-F238E27FC236}">
                    <a16:creationId xmlns="" xmlns:a16="http://schemas.microsoft.com/office/drawing/2014/main" id="{8E6250D1-C260-4F45-8870-832AF698F0AC}"/>
                  </a:ext>
                </a:extLst>
              </p:cNvPr>
              <p:cNvSpPr/>
              <p:nvPr/>
            </p:nvSpPr>
            <p:spPr bwMode="auto">
              <a:xfrm>
                <a:off x="1535374" y="5073301"/>
                <a:ext cx="235365" cy="216427"/>
              </a:xfrm>
              <a:custGeom>
                <a:avLst/>
                <a:gdLst>
                  <a:gd name="T0" fmla="*/ 19 w 26"/>
                  <a:gd name="T1" fmla="*/ 0 h 24"/>
                  <a:gd name="T2" fmla="*/ 0 w 26"/>
                  <a:gd name="T3" fmla="*/ 13 h 24"/>
                  <a:gd name="T4" fmla="*/ 12 w 26"/>
                  <a:gd name="T5" fmla="*/ 24 h 24"/>
                  <a:gd name="T6" fmla="*/ 26 w 26"/>
                  <a:gd name="T7" fmla="*/ 6 h 24"/>
                  <a:gd name="T8" fmla="*/ 19 w 26"/>
                  <a:gd name="T9" fmla="*/ 0 h 24"/>
                </a:gdLst>
                <a:ahLst/>
                <a:cxnLst>
                  <a:cxn ang="0">
                    <a:pos x="T0" y="T1"/>
                  </a:cxn>
                  <a:cxn ang="0">
                    <a:pos x="T2" y="T3"/>
                  </a:cxn>
                  <a:cxn ang="0">
                    <a:pos x="T4" y="T5"/>
                  </a:cxn>
                  <a:cxn ang="0">
                    <a:pos x="T6" y="T7"/>
                  </a:cxn>
                  <a:cxn ang="0">
                    <a:pos x="T8" y="T9"/>
                  </a:cxn>
                </a:cxnLst>
                <a:rect l="0" t="0" r="r" b="b"/>
                <a:pathLst>
                  <a:path w="26" h="24">
                    <a:moveTo>
                      <a:pt x="19" y="0"/>
                    </a:moveTo>
                    <a:cubicBezTo>
                      <a:pt x="0" y="13"/>
                      <a:pt x="0" y="13"/>
                      <a:pt x="0" y="13"/>
                    </a:cubicBezTo>
                    <a:cubicBezTo>
                      <a:pt x="3" y="17"/>
                      <a:pt x="7" y="21"/>
                      <a:pt x="12" y="24"/>
                    </a:cubicBezTo>
                    <a:cubicBezTo>
                      <a:pt x="26" y="6"/>
                      <a:pt x="26" y="6"/>
                      <a:pt x="26" y="6"/>
                    </a:cubicBezTo>
                    <a:cubicBezTo>
                      <a:pt x="23" y="4"/>
                      <a:pt x="21" y="2"/>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ïšliḑè">
                <a:extLst>
                  <a:ext uri="{FF2B5EF4-FFF2-40B4-BE49-F238E27FC236}">
                    <a16:creationId xmlns="" xmlns:a16="http://schemas.microsoft.com/office/drawing/2014/main" id="{F997FE75-F33C-4B6E-8F9E-7488F9832CA6}"/>
                  </a:ext>
                </a:extLst>
              </p:cNvPr>
              <p:cNvSpPr/>
              <p:nvPr/>
            </p:nvSpPr>
            <p:spPr bwMode="auto">
              <a:xfrm>
                <a:off x="1325710" y="4810883"/>
                <a:ext cx="217780" cy="206959"/>
              </a:xfrm>
              <a:custGeom>
                <a:avLst/>
                <a:gdLst>
                  <a:gd name="T0" fmla="*/ 24 w 24"/>
                  <a:gd name="T1" fmla="*/ 4 h 23"/>
                  <a:gd name="T2" fmla="*/ 21 w 24"/>
                  <a:gd name="T3" fmla="*/ 0 h 23"/>
                  <a:gd name="T4" fmla="*/ 0 w 24"/>
                  <a:gd name="T5" fmla="*/ 9 h 23"/>
                  <a:gd name="T6" fmla="*/ 8 w 24"/>
                  <a:gd name="T7" fmla="*/ 23 h 23"/>
                  <a:gd name="T8" fmla="*/ 24 w 24"/>
                  <a:gd name="T9" fmla="*/ 4 h 23"/>
                </a:gdLst>
                <a:ahLst/>
                <a:cxnLst>
                  <a:cxn ang="0">
                    <a:pos x="T0" y="T1"/>
                  </a:cxn>
                  <a:cxn ang="0">
                    <a:pos x="T2" y="T3"/>
                  </a:cxn>
                  <a:cxn ang="0">
                    <a:pos x="T4" y="T5"/>
                  </a:cxn>
                  <a:cxn ang="0">
                    <a:pos x="T6" y="T7"/>
                  </a:cxn>
                  <a:cxn ang="0">
                    <a:pos x="T8" y="T9"/>
                  </a:cxn>
                </a:cxnLst>
                <a:rect l="0" t="0" r="r" b="b"/>
                <a:pathLst>
                  <a:path w="24" h="23">
                    <a:moveTo>
                      <a:pt x="24" y="4"/>
                    </a:moveTo>
                    <a:cubicBezTo>
                      <a:pt x="23" y="2"/>
                      <a:pt x="22" y="1"/>
                      <a:pt x="21" y="0"/>
                    </a:cubicBezTo>
                    <a:cubicBezTo>
                      <a:pt x="0" y="9"/>
                      <a:pt x="0" y="9"/>
                      <a:pt x="0" y="9"/>
                    </a:cubicBezTo>
                    <a:cubicBezTo>
                      <a:pt x="2" y="14"/>
                      <a:pt x="5" y="18"/>
                      <a:pt x="8" y="23"/>
                    </a:cubicBezTo>
                    <a:lnTo>
                      <a:pt x="2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ïṩ1ïḓê">
                <a:extLst>
                  <a:ext uri="{FF2B5EF4-FFF2-40B4-BE49-F238E27FC236}">
                    <a16:creationId xmlns="" xmlns:a16="http://schemas.microsoft.com/office/drawing/2014/main" id="{75336DD2-1F8A-4EB9-AEC7-AAF55BEB4AC2}"/>
                  </a:ext>
                </a:extLst>
              </p:cNvPr>
              <p:cNvSpPr/>
              <p:nvPr/>
            </p:nvSpPr>
            <p:spPr bwMode="auto">
              <a:xfrm>
                <a:off x="2541761" y="4936682"/>
                <a:ext cx="743969" cy="570827"/>
              </a:xfrm>
              <a:custGeom>
                <a:avLst/>
                <a:gdLst>
                  <a:gd name="T0" fmla="*/ 0 w 82"/>
                  <a:gd name="T1" fmla="*/ 40 h 63"/>
                  <a:gd name="T2" fmla="*/ 2 w 82"/>
                  <a:gd name="T3" fmla="*/ 63 h 63"/>
                  <a:gd name="T4" fmla="*/ 82 w 82"/>
                  <a:gd name="T5" fmla="*/ 4 h 63"/>
                  <a:gd name="T6" fmla="*/ 58 w 82"/>
                  <a:gd name="T7" fmla="*/ 0 h 63"/>
                  <a:gd name="T8" fmla="*/ 0 w 82"/>
                  <a:gd name="T9" fmla="*/ 40 h 63"/>
                </a:gdLst>
                <a:ahLst/>
                <a:cxnLst>
                  <a:cxn ang="0">
                    <a:pos x="T0" y="T1"/>
                  </a:cxn>
                  <a:cxn ang="0">
                    <a:pos x="T2" y="T3"/>
                  </a:cxn>
                  <a:cxn ang="0">
                    <a:pos x="T4" y="T5"/>
                  </a:cxn>
                  <a:cxn ang="0">
                    <a:pos x="T6" y="T7"/>
                  </a:cxn>
                  <a:cxn ang="0">
                    <a:pos x="T8" y="T9"/>
                  </a:cxn>
                </a:cxnLst>
                <a:rect l="0" t="0" r="r" b="b"/>
                <a:pathLst>
                  <a:path w="82" h="63">
                    <a:moveTo>
                      <a:pt x="0" y="40"/>
                    </a:moveTo>
                    <a:cubicBezTo>
                      <a:pt x="2" y="63"/>
                      <a:pt x="2" y="63"/>
                      <a:pt x="2" y="63"/>
                    </a:cubicBezTo>
                    <a:cubicBezTo>
                      <a:pt x="37" y="56"/>
                      <a:pt x="66" y="34"/>
                      <a:pt x="82" y="4"/>
                    </a:cubicBezTo>
                    <a:cubicBezTo>
                      <a:pt x="58" y="0"/>
                      <a:pt x="58" y="0"/>
                      <a:pt x="58" y="0"/>
                    </a:cubicBezTo>
                    <a:cubicBezTo>
                      <a:pt x="45" y="20"/>
                      <a:pt x="24" y="34"/>
                      <a:pt x="0"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iṡļiďé">
                <a:extLst>
                  <a:ext uri="{FF2B5EF4-FFF2-40B4-BE49-F238E27FC236}">
                    <a16:creationId xmlns="" xmlns:a16="http://schemas.microsoft.com/office/drawing/2014/main" id="{5A8015F3-5644-4883-968C-66B122B7B965}"/>
                  </a:ext>
                </a:extLst>
              </p:cNvPr>
              <p:cNvSpPr/>
              <p:nvPr/>
            </p:nvSpPr>
            <p:spPr bwMode="auto">
              <a:xfrm>
                <a:off x="1289188" y="3995223"/>
                <a:ext cx="227249" cy="173142"/>
              </a:xfrm>
              <a:custGeom>
                <a:avLst/>
                <a:gdLst>
                  <a:gd name="T0" fmla="*/ 5 w 25"/>
                  <a:gd name="T1" fmla="*/ 0 h 19"/>
                  <a:gd name="T2" fmla="*/ 0 w 25"/>
                  <a:gd name="T3" fmla="*/ 13 h 19"/>
                  <a:gd name="T4" fmla="*/ 22 w 25"/>
                  <a:gd name="T5" fmla="*/ 19 h 19"/>
                  <a:gd name="T6" fmla="*/ 25 w 25"/>
                  <a:gd name="T7" fmla="*/ 10 h 19"/>
                  <a:gd name="T8" fmla="*/ 5 w 25"/>
                  <a:gd name="T9" fmla="*/ 0 h 19"/>
                </a:gdLst>
                <a:ahLst/>
                <a:cxnLst>
                  <a:cxn ang="0">
                    <a:pos x="T0" y="T1"/>
                  </a:cxn>
                  <a:cxn ang="0">
                    <a:pos x="T2" y="T3"/>
                  </a:cxn>
                  <a:cxn ang="0">
                    <a:pos x="T4" y="T5"/>
                  </a:cxn>
                  <a:cxn ang="0">
                    <a:pos x="T6" y="T7"/>
                  </a:cxn>
                  <a:cxn ang="0">
                    <a:pos x="T8" y="T9"/>
                  </a:cxn>
                </a:cxnLst>
                <a:rect l="0" t="0" r="r" b="b"/>
                <a:pathLst>
                  <a:path w="25" h="19">
                    <a:moveTo>
                      <a:pt x="5" y="0"/>
                    </a:moveTo>
                    <a:cubicBezTo>
                      <a:pt x="3" y="4"/>
                      <a:pt x="1" y="8"/>
                      <a:pt x="0" y="13"/>
                    </a:cubicBezTo>
                    <a:cubicBezTo>
                      <a:pt x="22" y="19"/>
                      <a:pt x="22" y="19"/>
                      <a:pt x="22" y="19"/>
                    </a:cubicBezTo>
                    <a:cubicBezTo>
                      <a:pt x="23" y="16"/>
                      <a:pt x="24" y="13"/>
                      <a:pt x="25" y="10"/>
                    </a:cubicBez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ïṣļîdè">
                <a:extLst>
                  <a:ext uri="{FF2B5EF4-FFF2-40B4-BE49-F238E27FC236}">
                    <a16:creationId xmlns="" xmlns:a16="http://schemas.microsoft.com/office/drawing/2014/main" id="{8B779DBC-487C-49CC-8CDA-74FC0A257814}"/>
                  </a:ext>
                </a:extLst>
              </p:cNvPr>
              <p:cNvSpPr/>
              <p:nvPr/>
            </p:nvSpPr>
            <p:spPr bwMode="auto">
              <a:xfrm>
                <a:off x="1344648" y="3832903"/>
                <a:ext cx="252950" cy="217780"/>
              </a:xfrm>
              <a:custGeom>
                <a:avLst/>
                <a:gdLst>
                  <a:gd name="T0" fmla="*/ 21 w 28"/>
                  <a:gd name="T1" fmla="*/ 24 h 24"/>
                  <a:gd name="T2" fmla="*/ 28 w 28"/>
                  <a:gd name="T3" fmla="*/ 13 h 24"/>
                  <a:gd name="T4" fmla="*/ 9 w 28"/>
                  <a:gd name="T5" fmla="*/ 0 h 24"/>
                  <a:gd name="T6" fmla="*/ 0 w 28"/>
                  <a:gd name="T7" fmla="*/ 14 h 24"/>
                  <a:gd name="T8" fmla="*/ 21 w 28"/>
                  <a:gd name="T9" fmla="*/ 24 h 24"/>
                </a:gdLst>
                <a:ahLst/>
                <a:cxnLst>
                  <a:cxn ang="0">
                    <a:pos x="T0" y="T1"/>
                  </a:cxn>
                  <a:cxn ang="0">
                    <a:pos x="T2" y="T3"/>
                  </a:cxn>
                  <a:cxn ang="0">
                    <a:pos x="T4" y="T5"/>
                  </a:cxn>
                  <a:cxn ang="0">
                    <a:pos x="T6" y="T7"/>
                  </a:cxn>
                  <a:cxn ang="0">
                    <a:pos x="T8" y="T9"/>
                  </a:cxn>
                </a:cxnLst>
                <a:rect l="0" t="0" r="r" b="b"/>
                <a:pathLst>
                  <a:path w="28" h="24">
                    <a:moveTo>
                      <a:pt x="21" y="24"/>
                    </a:moveTo>
                    <a:cubicBezTo>
                      <a:pt x="23" y="20"/>
                      <a:pt x="25" y="17"/>
                      <a:pt x="28" y="13"/>
                    </a:cubicBezTo>
                    <a:cubicBezTo>
                      <a:pt x="9" y="0"/>
                      <a:pt x="9" y="0"/>
                      <a:pt x="9" y="0"/>
                    </a:cubicBezTo>
                    <a:cubicBezTo>
                      <a:pt x="6" y="4"/>
                      <a:pt x="3" y="9"/>
                      <a:pt x="0" y="14"/>
                    </a:cubicBezTo>
                    <a:lnTo>
                      <a:pt x="21"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61" name="îṣ1îďe">
              <a:extLst>
                <a:ext uri="{FF2B5EF4-FFF2-40B4-BE49-F238E27FC236}">
                  <a16:creationId xmlns="" xmlns:a16="http://schemas.microsoft.com/office/drawing/2014/main" id="{E2B62D4D-E949-403D-B46F-E6C2528281F0}"/>
                </a:ext>
              </a:extLst>
            </p:cNvPr>
            <p:cNvSpPr/>
            <p:nvPr/>
          </p:nvSpPr>
          <p:spPr bwMode="auto">
            <a:xfrm>
              <a:off x="1512847" y="3797735"/>
              <a:ext cx="919610" cy="2354391"/>
            </a:xfrm>
            <a:custGeom>
              <a:avLst/>
              <a:gdLst>
                <a:gd name="T0" fmla="*/ 18 w 62"/>
                <a:gd name="T1" fmla="*/ 0 h 167"/>
                <a:gd name="T2" fmla="*/ 44 w 62"/>
                <a:gd name="T3" fmla="*/ 0 h 167"/>
                <a:gd name="T4" fmla="*/ 62 w 62"/>
                <a:gd name="T5" fmla="*/ 167 h 167"/>
                <a:gd name="T6" fmla="*/ 0 w 62"/>
                <a:gd name="T7" fmla="*/ 167 h 167"/>
                <a:gd name="T8" fmla="*/ 18 w 62"/>
                <a:gd name="T9" fmla="*/ 0 h 167"/>
              </a:gdLst>
              <a:ahLst/>
              <a:cxnLst>
                <a:cxn ang="0">
                  <a:pos x="T0" y="T1"/>
                </a:cxn>
                <a:cxn ang="0">
                  <a:pos x="T2" y="T3"/>
                </a:cxn>
                <a:cxn ang="0">
                  <a:pos x="T4" y="T5"/>
                </a:cxn>
                <a:cxn ang="0">
                  <a:pos x="T6" y="T7"/>
                </a:cxn>
                <a:cxn ang="0">
                  <a:pos x="T8" y="T9"/>
                </a:cxn>
              </a:cxnLst>
              <a:rect l="0" t="0" r="r" b="b"/>
              <a:pathLst>
                <a:path w="62" h="167">
                  <a:moveTo>
                    <a:pt x="18" y="0"/>
                  </a:moveTo>
                  <a:cubicBezTo>
                    <a:pt x="26" y="2"/>
                    <a:pt x="35" y="2"/>
                    <a:pt x="44" y="0"/>
                  </a:cubicBezTo>
                  <a:cubicBezTo>
                    <a:pt x="62" y="167"/>
                    <a:pt x="62" y="167"/>
                    <a:pt x="62" y="167"/>
                  </a:cubicBezTo>
                  <a:cubicBezTo>
                    <a:pt x="0" y="167"/>
                    <a:pt x="0" y="167"/>
                    <a:pt x="0" y="167"/>
                  </a:cubicBezTo>
                  <a:cubicBezTo>
                    <a:pt x="18" y="0"/>
                    <a:pt x="18" y="0"/>
                    <a:pt x="18" y="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i$ḷïďe">
              <a:extLst>
                <a:ext uri="{FF2B5EF4-FFF2-40B4-BE49-F238E27FC236}">
                  <a16:creationId xmlns="" xmlns:a16="http://schemas.microsoft.com/office/drawing/2014/main" id="{D696F1F7-7174-4A05-ABB7-C020F682EEB0}"/>
                </a:ext>
              </a:extLst>
            </p:cNvPr>
            <p:cNvSpPr/>
            <p:nvPr/>
          </p:nvSpPr>
          <p:spPr bwMode="auto">
            <a:xfrm>
              <a:off x="193117" y="1175657"/>
              <a:ext cx="3839815" cy="3410388"/>
            </a:xfrm>
            <a:custGeom>
              <a:avLst/>
              <a:gdLst>
                <a:gd name="T0" fmla="*/ 134 w 259"/>
                <a:gd name="T1" fmla="*/ 153 h 242"/>
                <a:gd name="T2" fmla="*/ 126 w 259"/>
                <a:gd name="T3" fmla="*/ 133 h 242"/>
                <a:gd name="T4" fmla="*/ 106 w 259"/>
                <a:gd name="T5" fmla="*/ 141 h 242"/>
                <a:gd name="T6" fmla="*/ 114 w 259"/>
                <a:gd name="T7" fmla="*/ 161 h 242"/>
                <a:gd name="T8" fmla="*/ 134 w 259"/>
                <a:gd name="T9" fmla="*/ 153 h 242"/>
                <a:gd name="T10" fmla="*/ 153 w 259"/>
                <a:gd name="T11" fmla="*/ 147 h 242"/>
                <a:gd name="T12" fmla="*/ 132 w 259"/>
                <a:gd name="T13" fmla="*/ 116 h 242"/>
                <a:gd name="T14" fmla="*/ 131 w 259"/>
                <a:gd name="T15" fmla="*/ 116 h 242"/>
                <a:gd name="T16" fmla="*/ 138 w 259"/>
                <a:gd name="T17" fmla="*/ 104 h 242"/>
                <a:gd name="T18" fmla="*/ 138 w 259"/>
                <a:gd name="T19" fmla="*/ 96 h 242"/>
                <a:gd name="T20" fmla="*/ 107 w 259"/>
                <a:gd name="T21" fmla="*/ 10 h 242"/>
                <a:gd name="T22" fmla="*/ 95 w 259"/>
                <a:gd name="T23" fmla="*/ 11 h 242"/>
                <a:gd name="T24" fmla="*/ 103 w 259"/>
                <a:gd name="T25" fmla="*/ 118 h 242"/>
                <a:gd name="T26" fmla="*/ 89 w 259"/>
                <a:gd name="T27" fmla="*/ 134 h 242"/>
                <a:gd name="T28" fmla="*/ 87 w 259"/>
                <a:gd name="T29" fmla="*/ 153 h 242"/>
                <a:gd name="T30" fmla="*/ 74 w 259"/>
                <a:gd name="T31" fmla="*/ 153 h 242"/>
                <a:gd name="T32" fmla="*/ 67 w 259"/>
                <a:gd name="T33" fmla="*/ 156 h 242"/>
                <a:gd name="T34" fmla="*/ 7 w 259"/>
                <a:gd name="T35" fmla="*/ 227 h 242"/>
                <a:gd name="T36" fmla="*/ 15 w 259"/>
                <a:gd name="T37" fmla="*/ 236 h 242"/>
                <a:gd name="T38" fmla="*/ 103 w 259"/>
                <a:gd name="T39" fmla="*/ 176 h 242"/>
                <a:gd name="T40" fmla="*/ 107 w 259"/>
                <a:gd name="T41" fmla="*/ 177 h 242"/>
                <a:gd name="T42" fmla="*/ 141 w 259"/>
                <a:gd name="T43" fmla="*/ 172 h 242"/>
                <a:gd name="T44" fmla="*/ 148 w 259"/>
                <a:gd name="T45" fmla="*/ 184 h 242"/>
                <a:gd name="T46" fmla="*/ 154 w 259"/>
                <a:gd name="T47" fmla="*/ 188 h 242"/>
                <a:gd name="T48" fmla="*/ 245 w 259"/>
                <a:gd name="T49" fmla="*/ 204 h 242"/>
                <a:gd name="T50" fmla="*/ 249 w 259"/>
                <a:gd name="T51" fmla="*/ 194 h 242"/>
                <a:gd name="T52" fmla="*/ 153 w 259"/>
                <a:gd name="T53"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134" y="153"/>
                  </a:moveTo>
                  <a:cubicBezTo>
                    <a:pt x="137" y="145"/>
                    <a:pt x="133" y="136"/>
                    <a:pt x="126" y="133"/>
                  </a:cubicBezTo>
                  <a:cubicBezTo>
                    <a:pt x="118" y="130"/>
                    <a:pt x="109" y="133"/>
                    <a:pt x="106" y="141"/>
                  </a:cubicBezTo>
                  <a:cubicBezTo>
                    <a:pt x="102" y="149"/>
                    <a:pt x="106" y="158"/>
                    <a:pt x="114" y="161"/>
                  </a:cubicBezTo>
                  <a:cubicBezTo>
                    <a:pt x="122" y="164"/>
                    <a:pt x="131" y="161"/>
                    <a:pt x="134" y="153"/>
                  </a:cubicBezTo>
                  <a:close/>
                  <a:moveTo>
                    <a:pt x="153" y="147"/>
                  </a:moveTo>
                  <a:cubicBezTo>
                    <a:pt x="153" y="134"/>
                    <a:pt x="145" y="122"/>
                    <a:pt x="132" y="116"/>
                  </a:cubicBezTo>
                  <a:cubicBezTo>
                    <a:pt x="132" y="116"/>
                    <a:pt x="131" y="116"/>
                    <a:pt x="131" y="116"/>
                  </a:cubicBezTo>
                  <a:cubicBezTo>
                    <a:pt x="134" y="112"/>
                    <a:pt x="136" y="108"/>
                    <a:pt x="138" y="104"/>
                  </a:cubicBezTo>
                  <a:cubicBezTo>
                    <a:pt x="139" y="101"/>
                    <a:pt x="139" y="100"/>
                    <a:pt x="138" y="96"/>
                  </a:cubicBezTo>
                  <a:cubicBezTo>
                    <a:pt x="107" y="10"/>
                    <a:pt x="107" y="10"/>
                    <a:pt x="107" y="10"/>
                  </a:cubicBezTo>
                  <a:cubicBezTo>
                    <a:pt x="105" y="0"/>
                    <a:pt x="96" y="0"/>
                    <a:pt x="95" y="11"/>
                  </a:cubicBezTo>
                  <a:cubicBezTo>
                    <a:pt x="103" y="118"/>
                    <a:pt x="103" y="118"/>
                    <a:pt x="103" y="118"/>
                  </a:cubicBezTo>
                  <a:cubicBezTo>
                    <a:pt x="97" y="122"/>
                    <a:pt x="92" y="127"/>
                    <a:pt x="89" y="134"/>
                  </a:cubicBezTo>
                  <a:cubicBezTo>
                    <a:pt x="87" y="141"/>
                    <a:pt x="86" y="147"/>
                    <a:pt x="87" y="153"/>
                  </a:cubicBezTo>
                  <a:cubicBezTo>
                    <a:pt x="83" y="152"/>
                    <a:pt x="78" y="152"/>
                    <a:pt x="74" y="153"/>
                  </a:cubicBezTo>
                  <a:cubicBezTo>
                    <a:pt x="70" y="153"/>
                    <a:pt x="70" y="154"/>
                    <a:pt x="67" y="156"/>
                  </a:cubicBezTo>
                  <a:cubicBezTo>
                    <a:pt x="7" y="227"/>
                    <a:pt x="7" y="227"/>
                    <a:pt x="7" y="227"/>
                  </a:cubicBezTo>
                  <a:cubicBezTo>
                    <a:pt x="0" y="233"/>
                    <a:pt x="4" y="242"/>
                    <a:pt x="15" y="236"/>
                  </a:cubicBezTo>
                  <a:cubicBezTo>
                    <a:pt x="103" y="176"/>
                    <a:pt x="103" y="176"/>
                    <a:pt x="103" y="176"/>
                  </a:cubicBezTo>
                  <a:cubicBezTo>
                    <a:pt x="105" y="176"/>
                    <a:pt x="106" y="177"/>
                    <a:pt x="107" y="177"/>
                  </a:cubicBezTo>
                  <a:cubicBezTo>
                    <a:pt x="119" y="182"/>
                    <a:pt x="132" y="180"/>
                    <a:pt x="141" y="172"/>
                  </a:cubicBezTo>
                  <a:cubicBezTo>
                    <a:pt x="143" y="176"/>
                    <a:pt x="145" y="181"/>
                    <a:pt x="148" y="184"/>
                  </a:cubicBezTo>
                  <a:cubicBezTo>
                    <a:pt x="150" y="187"/>
                    <a:pt x="151" y="187"/>
                    <a:pt x="154" y="188"/>
                  </a:cubicBezTo>
                  <a:cubicBezTo>
                    <a:pt x="245" y="204"/>
                    <a:pt x="245" y="204"/>
                    <a:pt x="245" y="204"/>
                  </a:cubicBezTo>
                  <a:cubicBezTo>
                    <a:pt x="255" y="207"/>
                    <a:pt x="259" y="199"/>
                    <a:pt x="249" y="194"/>
                  </a:cubicBezTo>
                  <a:cubicBezTo>
                    <a:pt x="153" y="147"/>
                    <a:pt x="153" y="147"/>
                    <a:pt x="153" y="147"/>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îṧľídé">
            <a:extLst>
              <a:ext uri="{FF2B5EF4-FFF2-40B4-BE49-F238E27FC236}">
                <a16:creationId xmlns="" xmlns:a16="http://schemas.microsoft.com/office/drawing/2014/main" id="{89FB53ED-7EF5-4CBB-8849-60D914C1653F}"/>
              </a:ext>
            </a:extLst>
          </p:cNvPr>
          <p:cNvGrpSpPr/>
          <p:nvPr/>
        </p:nvGrpSpPr>
        <p:grpSpPr>
          <a:xfrm>
            <a:off x="3207949" y="1154676"/>
            <a:ext cx="8324688" cy="958932"/>
            <a:chOff x="4897502" y="2297137"/>
            <a:chExt cx="2114003" cy="455048"/>
          </a:xfrm>
        </p:grpSpPr>
        <p:sp>
          <p:nvSpPr>
            <p:cNvPr id="175" name="iṥḷíḓe">
              <a:extLst>
                <a:ext uri="{FF2B5EF4-FFF2-40B4-BE49-F238E27FC236}">
                  <a16:creationId xmlns="" xmlns:a16="http://schemas.microsoft.com/office/drawing/2014/main" id="{E5495DC7-AB56-4BF2-86B4-42BB99F373B3}"/>
                </a:ext>
              </a:extLst>
            </p:cNvPr>
            <p:cNvSpPr/>
            <p:nvPr/>
          </p:nvSpPr>
          <p:spPr bwMode="auto">
            <a:xfrm>
              <a:off x="4903443" y="2457126"/>
              <a:ext cx="2108062" cy="295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sz="1400" b="1" dirty="0" smtClean="0"/>
                <a:t>原件、零件、配件等不单独做为固定资产管理。但同一批次购入的原件、零件、配件能够组装成可以独立使用的设施设备，且该设施设备价值超过 </a:t>
              </a:r>
              <a:r>
                <a:rPr lang="en-US" altLang="zh-CN" sz="1400" b="1" dirty="0" smtClean="0"/>
                <a:t>1000 </a:t>
              </a:r>
              <a:r>
                <a:rPr lang="zh-CN" altLang="en-US" sz="1400" b="1" dirty="0" smtClean="0"/>
                <a:t>元</a:t>
              </a:r>
              <a:r>
                <a:rPr lang="en-US" altLang="zh-CN" sz="1400" b="1" dirty="0" smtClean="0"/>
                <a:t>.</a:t>
              </a:r>
            </a:p>
            <a:p>
              <a:pPr>
                <a:lnSpc>
                  <a:spcPct val="120000"/>
                </a:lnSpc>
              </a:pPr>
              <a:endParaRPr lang="en-US" altLang="zh-CN" sz="1400" b="1" dirty="0"/>
            </a:p>
          </p:txBody>
        </p:sp>
        <p:sp>
          <p:nvSpPr>
            <p:cNvPr id="176" name="îśḷïḍê">
              <a:extLst>
                <a:ext uri="{FF2B5EF4-FFF2-40B4-BE49-F238E27FC236}">
                  <a16:creationId xmlns="" xmlns:a16="http://schemas.microsoft.com/office/drawing/2014/main" id="{612022DC-0D6A-4090-924A-D0684B4925E3}"/>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smtClean="0"/>
                <a:t>03.</a:t>
              </a:r>
              <a:r>
                <a:rPr lang="zh-CN" altLang="en-US" b="1" dirty="0" smtClean="0"/>
                <a:t>按照组装形式</a:t>
              </a:r>
              <a:endParaRPr lang="en-US" altLang="zh-CN" b="1" dirty="0" smtClean="0"/>
            </a:p>
            <a:p>
              <a:pPr>
                <a:spcBef>
                  <a:spcPct val="0"/>
                </a:spcBef>
              </a:pPr>
              <a:endParaRPr lang="en-US" altLang="zh-CN" b="1" dirty="0"/>
            </a:p>
          </p:txBody>
        </p:sp>
      </p:grpSp>
      <p:pic>
        <p:nvPicPr>
          <p:cNvPr id="6146" name="Picture 2"/>
          <p:cNvPicPr>
            <a:picLocks noChangeAspect="1" noChangeArrowheads="1"/>
          </p:cNvPicPr>
          <p:nvPr/>
        </p:nvPicPr>
        <p:blipFill>
          <a:blip r:embed="rId2" cstate="print"/>
          <a:srcRect/>
          <a:stretch>
            <a:fillRect/>
          </a:stretch>
        </p:blipFill>
        <p:spPr bwMode="auto">
          <a:xfrm>
            <a:off x="3189418" y="2457644"/>
            <a:ext cx="3667125" cy="28384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926636" y="2276669"/>
            <a:ext cx="4834504" cy="3487803"/>
          </a:xfrm>
          <a:prstGeom prst="rect">
            <a:avLst/>
          </a:prstGeom>
          <a:noFill/>
          <a:ln w="9525">
            <a:noFill/>
            <a:miter lim="800000"/>
            <a:headEnd/>
            <a:tailEnd/>
          </a:ln>
        </p:spPr>
      </p:pic>
      <p:sp>
        <p:nvSpPr>
          <p:cNvPr id="31" name="TextBox 30"/>
          <p:cNvSpPr txBox="1"/>
          <p:nvPr/>
        </p:nvSpPr>
        <p:spPr>
          <a:xfrm>
            <a:off x="3545632" y="5346441"/>
            <a:ext cx="6819496" cy="461665"/>
          </a:xfrm>
          <a:prstGeom prst="rect">
            <a:avLst/>
          </a:prstGeom>
          <a:noFill/>
        </p:spPr>
        <p:txBody>
          <a:bodyPr wrap="none" rtlCol="0">
            <a:spAutoFit/>
          </a:bodyPr>
          <a:lstStyle/>
          <a:p>
            <a:r>
              <a:rPr lang="zh-CN" altLang="en-US" sz="2400" b="1" dirty="0" smtClean="0">
                <a:solidFill>
                  <a:srgbClr val="FF0000"/>
                </a:solidFill>
              </a:rPr>
              <a:t>组装后使用，数量按照“</a:t>
            </a:r>
            <a:r>
              <a:rPr lang="en-US" altLang="zh-CN" sz="2400" b="1" dirty="0" smtClean="0">
                <a:solidFill>
                  <a:srgbClr val="FF0000"/>
                </a:solidFill>
              </a:rPr>
              <a:t>1</a:t>
            </a:r>
            <a:r>
              <a:rPr lang="zh-CN" altLang="en-US" sz="2400" b="1" dirty="0" smtClean="0">
                <a:solidFill>
                  <a:srgbClr val="FF0000"/>
                </a:solidFill>
              </a:rPr>
              <a:t>”，价格按照总价录入</a:t>
            </a:r>
            <a:endParaRPr lang="zh-CN" altLang="en-US" sz="2400" b="1" dirty="0">
              <a:solidFill>
                <a:srgbClr val="FF0000"/>
              </a:solidFill>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1" nodeType="clickEffect">
                                  <p:stCondLst>
                                    <p:cond delay="0"/>
                                  </p:stCondLst>
                                  <p:iterate type="lt">
                                    <p:tmPct val="50000"/>
                                  </p:iterate>
                                  <p:childTnLst>
                                    <p:set>
                                      <p:cBhvr>
                                        <p:cTn id="18" dur="1" fill="hold">
                                          <p:stCondLst>
                                            <p:cond delay="0"/>
                                          </p:stCondLst>
                                        </p:cTn>
                                        <p:tgtEl>
                                          <p:spTgt spid="31"/>
                                        </p:tgtEl>
                                        <p:attrNameLst>
                                          <p:attrName>style.visibility</p:attrName>
                                        </p:attrNameLst>
                                      </p:cBhvr>
                                      <p:to>
                                        <p:strVal val="visible"/>
                                      </p:to>
                                    </p:set>
                                    <p:anim calcmode="discrete" valueType="clr">
                                      <p:cBhvr override="childStyle">
                                        <p:cTn id="19"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1"/>
                                        </p:tgtEl>
                                        <p:attrNameLst>
                                          <p:attrName>fillcolor</p:attrName>
                                        </p:attrNameLst>
                                      </p:cBhvr>
                                      <p:tavLst>
                                        <p:tav tm="0">
                                          <p:val>
                                            <p:clrVal>
                                              <a:schemeClr val="accent2"/>
                                            </p:clrVal>
                                          </p:val>
                                        </p:tav>
                                        <p:tav tm="50000">
                                          <p:val>
                                            <p:clrVal>
                                              <a:schemeClr val="hlink"/>
                                            </p:clrVal>
                                          </p:val>
                                        </p:tav>
                                      </p:tavLst>
                                    </p:anim>
                                    <p:set>
                                      <p:cBhvr>
                                        <p:cTn id="21"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lvl="0" defTabSz="914378">
              <a:spcBef>
                <a:spcPct val="0"/>
              </a:spcBef>
              <a:defRPr/>
            </a:pPr>
            <a:r>
              <a:rPr lang="en-US" altLang="zh-CN" sz="1600" b="1" dirty="0" smtClean="0"/>
              <a:t>1</a:t>
            </a:r>
            <a:r>
              <a:rPr lang="zh-CN" altLang="en-US" sz="1600" b="1" dirty="0" smtClean="0"/>
              <a:t>、固定资产的管理范围</a:t>
            </a:r>
            <a:endParaRPr lang="zh-CN" altLang="en-US" sz="1600" b="1" dirty="0"/>
          </a:p>
        </p:txBody>
      </p:sp>
      <p:grpSp>
        <p:nvGrpSpPr>
          <p:cNvPr id="2" name="组合 34"/>
          <p:cNvGrpSpPr/>
          <p:nvPr/>
        </p:nvGrpSpPr>
        <p:grpSpPr>
          <a:xfrm>
            <a:off x="158983" y="1175657"/>
            <a:ext cx="3060078" cy="4049486"/>
            <a:chOff x="158983" y="1175657"/>
            <a:chExt cx="3873949" cy="4976469"/>
          </a:xfrm>
        </p:grpSpPr>
        <p:grpSp>
          <p:nvGrpSpPr>
            <p:cNvPr id="3" name="iśḻïďê">
              <a:extLst>
                <a:ext uri="{FF2B5EF4-FFF2-40B4-BE49-F238E27FC236}">
                  <a16:creationId xmlns="" xmlns:a16="http://schemas.microsoft.com/office/drawing/2014/main" id="{0AA05B3A-D685-40FD-BBFA-25DCE948224B}"/>
                </a:ext>
              </a:extLst>
            </p:cNvPr>
            <p:cNvGrpSpPr/>
            <p:nvPr/>
          </p:nvGrpSpPr>
          <p:grpSpPr>
            <a:xfrm>
              <a:off x="158983" y="1540299"/>
              <a:ext cx="3574549" cy="3357691"/>
              <a:chOff x="1235081" y="3352705"/>
              <a:chExt cx="2187269" cy="2154804"/>
            </a:xfrm>
          </p:grpSpPr>
          <p:sp>
            <p:nvSpPr>
              <p:cNvPr id="177" name="iṣļiďé">
                <a:extLst>
                  <a:ext uri="{FF2B5EF4-FFF2-40B4-BE49-F238E27FC236}">
                    <a16:creationId xmlns="" xmlns:a16="http://schemas.microsoft.com/office/drawing/2014/main" id="{364748D1-B8D8-4EEB-9EBB-F34FEFD08722}"/>
                  </a:ext>
                </a:extLst>
              </p:cNvPr>
              <p:cNvSpPr/>
              <p:nvPr/>
            </p:nvSpPr>
            <p:spPr bwMode="auto">
              <a:xfrm>
                <a:off x="1670641" y="5154461"/>
                <a:ext cx="254302" cy="262418"/>
              </a:xfrm>
              <a:custGeom>
                <a:avLst/>
                <a:gdLst>
                  <a:gd name="T0" fmla="*/ 18 w 28"/>
                  <a:gd name="T1" fmla="*/ 29 h 29"/>
                  <a:gd name="T2" fmla="*/ 28 w 28"/>
                  <a:gd name="T3" fmla="*/ 9 h 29"/>
                  <a:gd name="T4" fmla="*/ 14 w 28"/>
                  <a:gd name="T5" fmla="*/ 0 h 29"/>
                  <a:gd name="T6" fmla="*/ 0 w 28"/>
                  <a:gd name="T7" fmla="*/ 18 h 29"/>
                  <a:gd name="T8" fmla="*/ 18 w 28"/>
                  <a:gd name="T9" fmla="*/ 29 h 29"/>
                </a:gdLst>
                <a:ahLst/>
                <a:cxnLst>
                  <a:cxn ang="0">
                    <a:pos x="T0" y="T1"/>
                  </a:cxn>
                  <a:cxn ang="0">
                    <a:pos x="T2" y="T3"/>
                  </a:cxn>
                  <a:cxn ang="0">
                    <a:pos x="T4" y="T5"/>
                  </a:cxn>
                  <a:cxn ang="0">
                    <a:pos x="T6" y="T7"/>
                  </a:cxn>
                  <a:cxn ang="0">
                    <a:pos x="T8" y="T9"/>
                  </a:cxn>
                </a:cxnLst>
                <a:rect l="0" t="0" r="r" b="b"/>
                <a:pathLst>
                  <a:path w="28" h="29">
                    <a:moveTo>
                      <a:pt x="18" y="29"/>
                    </a:moveTo>
                    <a:cubicBezTo>
                      <a:pt x="28" y="9"/>
                      <a:pt x="28" y="9"/>
                      <a:pt x="28" y="9"/>
                    </a:cubicBezTo>
                    <a:cubicBezTo>
                      <a:pt x="23" y="6"/>
                      <a:pt x="18" y="3"/>
                      <a:pt x="14" y="0"/>
                    </a:cubicBezTo>
                    <a:cubicBezTo>
                      <a:pt x="0" y="18"/>
                      <a:pt x="0" y="18"/>
                      <a:pt x="0" y="18"/>
                    </a:cubicBezTo>
                    <a:cubicBezTo>
                      <a:pt x="6" y="22"/>
                      <a:pt x="12" y="26"/>
                      <a:pt x="18"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ïṣľîḋe">
                <a:extLst>
                  <a:ext uri="{FF2B5EF4-FFF2-40B4-BE49-F238E27FC236}">
                    <a16:creationId xmlns="" xmlns:a16="http://schemas.microsoft.com/office/drawing/2014/main" id="{12C46CBE-5130-42CB-861D-E55D4D118BA3}"/>
                  </a:ext>
                </a:extLst>
              </p:cNvPr>
              <p:cNvSpPr/>
              <p:nvPr/>
            </p:nvSpPr>
            <p:spPr bwMode="auto">
              <a:xfrm>
                <a:off x="1870836" y="5245091"/>
                <a:ext cx="225896" cy="262418"/>
              </a:xfrm>
              <a:custGeom>
                <a:avLst/>
                <a:gdLst>
                  <a:gd name="T0" fmla="*/ 0 w 25"/>
                  <a:gd name="T1" fmla="*/ 21 h 29"/>
                  <a:gd name="T2" fmla="*/ 22 w 25"/>
                  <a:gd name="T3" fmla="*/ 29 h 29"/>
                  <a:gd name="T4" fmla="*/ 25 w 25"/>
                  <a:gd name="T5" fmla="*/ 6 h 29"/>
                  <a:gd name="T6" fmla="*/ 10 w 25"/>
                  <a:gd name="T7" fmla="*/ 0 h 29"/>
                  <a:gd name="T8" fmla="*/ 0 w 25"/>
                  <a:gd name="T9" fmla="*/ 21 h 29"/>
                </a:gdLst>
                <a:ahLst/>
                <a:cxnLst>
                  <a:cxn ang="0">
                    <a:pos x="T0" y="T1"/>
                  </a:cxn>
                  <a:cxn ang="0">
                    <a:pos x="T2" y="T3"/>
                  </a:cxn>
                  <a:cxn ang="0">
                    <a:pos x="T4" y="T5"/>
                  </a:cxn>
                  <a:cxn ang="0">
                    <a:pos x="T6" y="T7"/>
                  </a:cxn>
                  <a:cxn ang="0">
                    <a:pos x="T8" y="T9"/>
                  </a:cxn>
                </a:cxnLst>
                <a:rect l="0" t="0" r="r" b="b"/>
                <a:pathLst>
                  <a:path w="25" h="29">
                    <a:moveTo>
                      <a:pt x="0" y="21"/>
                    </a:moveTo>
                    <a:cubicBezTo>
                      <a:pt x="7" y="24"/>
                      <a:pt x="14" y="27"/>
                      <a:pt x="22" y="29"/>
                    </a:cubicBezTo>
                    <a:cubicBezTo>
                      <a:pt x="25" y="6"/>
                      <a:pt x="25" y="6"/>
                      <a:pt x="25" y="6"/>
                    </a:cubicBezTo>
                    <a:cubicBezTo>
                      <a:pt x="19" y="4"/>
                      <a:pt x="14" y="2"/>
                      <a:pt x="10" y="0"/>
                    </a:cubicBezTo>
                    <a:lnTo>
                      <a:pt x="0" y="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íSḻíḋé">
                <a:extLst>
                  <a:ext uri="{FF2B5EF4-FFF2-40B4-BE49-F238E27FC236}">
                    <a16:creationId xmlns="" xmlns:a16="http://schemas.microsoft.com/office/drawing/2014/main" id="{02CA7751-BB0A-4489-AF24-9B437E77A0DF}"/>
                  </a:ext>
                </a:extLst>
              </p:cNvPr>
              <p:cNvSpPr/>
              <p:nvPr/>
            </p:nvSpPr>
            <p:spPr bwMode="auto">
              <a:xfrm>
                <a:off x="1262134" y="4656679"/>
                <a:ext cx="244834" cy="198843"/>
              </a:xfrm>
              <a:custGeom>
                <a:avLst/>
                <a:gdLst>
                  <a:gd name="T0" fmla="*/ 27 w 27"/>
                  <a:gd name="T1" fmla="*/ 13 h 22"/>
                  <a:gd name="T2" fmla="*/ 23 w 27"/>
                  <a:gd name="T3" fmla="*/ 0 h 22"/>
                  <a:gd name="T4" fmla="*/ 0 w 27"/>
                  <a:gd name="T5" fmla="*/ 6 h 22"/>
                  <a:gd name="T6" fmla="*/ 6 w 27"/>
                  <a:gd name="T7" fmla="*/ 22 h 22"/>
                  <a:gd name="T8" fmla="*/ 27 w 27"/>
                  <a:gd name="T9" fmla="*/ 13 h 22"/>
                </a:gdLst>
                <a:ahLst/>
                <a:cxnLst>
                  <a:cxn ang="0">
                    <a:pos x="T0" y="T1"/>
                  </a:cxn>
                  <a:cxn ang="0">
                    <a:pos x="T2" y="T3"/>
                  </a:cxn>
                  <a:cxn ang="0">
                    <a:pos x="T4" y="T5"/>
                  </a:cxn>
                  <a:cxn ang="0">
                    <a:pos x="T6" y="T7"/>
                  </a:cxn>
                  <a:cxn ang="0">
                    <a:pos x="T8" y="T9"/>
                  </a:cxn>
                </a:cxnLst>
                <a:rect l="0" t="0" r="r" b="b"/>
                <a:pathLst>
                  <a:path w="27" h="22">
                    <a:moveTo>
                      <a:pt x="27" y="13"/>
                    </a:moveTo>
                    <a:cubicBezTo>
                      <a:pt x="25" y="9"/>
                      <a:pt x="24" y="5"/>
                      <a:pt x="23" y="0"/>
                    </a:cubicBezTo>
                    <a:cubicBezTo>
                      <a:pt x="0" y="6"/>
                      <a:pt x="0" y="6"/>
                      <a:pt x="0" y="6"/>
                    </a:cubicBezTo>
                    <a:cubicBezTo>
                      <a:pt x="2" y="11"/>
                      <a:pt x="4" y="17"/>
                      <a:pt x="6" y="22"/>
                    </a:cubicBezTo>
                    <a:lnTo>
                      <a:pt x="27" y="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işḷîḋe">
                <a:extLst>
                  <a:ext uri="{FF2B5EF4-FFF2-40B4-BE49-F238E27FC236}">
                    <a16:creationId xmlns="" xmlns:a16="http://schemas.microsoft.com/office/drawing/2014/main" id="{509862A8-44F8-4A2F-A6C7-E6A549CD2AFA}"/>
                  </a:ext>
                </a:extLst>
              </p:cNvPr>
              <p:cNvSpPr/>
              <p:nvPr/>
            </p:nvSpPr>
            <p:spPr bwMode="auto">
              <a:xfrm>
                <a:off x="1235081" y="4511943"/>
                <a:ext cx="227249" cy="162320"/>
              </a:xfrm>
              <a:custGeom>
                <a:avLst/>
                <a:gdLst>
                  <a:gd name="T0" fmla="*/ 25 w 25"/>
                  <a:gd name="T1" fmla="*/ 12 h 18"/>
                  <a:gd name="T2" fmla="*/ 23 w 25"/>
                  <a:gd name="T3" fmla="*/ 0 h 18"/>
                  <a:gd name="T4" fmla="*/ 0 w 25"/>
                  <a:gd name="T5" fmla="*/ 1 h 18"/>
                  <a:gd name="T6" fmla="*/ 2 w 25"/>
                  <a:gd name="T7" fmla="*/ 18 h 18"/>
                  <a:gd name="T8" fmla="*/ 25 w 25"/>
                  <a:gd name="T9" fmla="*/ 12 h 18"/>
                </a:gdLst>
                <a:ahLst/>
                <a:cxnLst>
                  <a:cxn ang="0">
                    <a:pos x="T0" y="T1"/>
                  </a:cxn>
                  <a:cxn ang="0">
                    <a:pos x="T2" y="T3"/>
                  </a:cxn>
                  <a:cxn ang="0">
                    <a:pos x="T4" y="T5"/>
                  </a:cxn>
                  <a:cxn ang="0">
                    <a:pos x="T6" y="T7"/>
                  </a:cxn>
                  <a:cxn ang="0">
                    <a:pos x="T8" y="T9"/>
                  </a:cxn>
                </a:cxnLst>
                <a:rect l="0" t="0" r="r" b="b"/>
                <a:pathLst>
                  <a:path w="25" h="18">
                    <a:moveTo>
                      <a:pt x="25" y="12"/>
                    </a:moveTo>
                    <a:cubicBezTo>
                      <a:pt x="24" y="8"/>
                      <a:pt x="23" y="4"/>
                      <a:pt x="23" y="0"/>
                    </a:cubicBezTo>
                    <a:cubicBezTo>
                      <a:pt x="0" y="1"/>
                      <a:pt x="0" y="1"/>
                      <a:pt x="0" y="1"/>
                    </a:cubicBezTo>
                    <a:cubicBezTo>
                      <a:pt x="1" y="7"/>
                      <a:pt x="1" y="12"/>
                      <a:pt x="2" y="18"/>
                    </a:cubicBezTo>
                    <a:lnTo>
                      <a:pt x="25"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iṥḷiḋé">
                <a:extLst>
                  <a:ext uri="{FF2B5EF4-FFF2-40B4-BE49-F238E27FC236}">
                    <a16:creationId xmlns="" xmlns:a16="http://schemas.microsoft.com/office/drawing/2014/main" id="{E4F02E95-2E95-49DC-8E9C-CA863D032CBF}"/>
                  </a:ext>
                </a:extLst>
              </p:cNvPr>
              <p:cNvSpPr/>
              <p:nvPr/>
            </p:nvSpPr>
            <p:spPr bwMode="auto">
              <a:xfrm>
                <a:off x="1235081" y="4330686"/>
                <a:ext cx="208311" cy="154204"/>
              </a:xfrm>
              <a:custGeom>
                <a:avLst/>
                <a:gdLst>
                  <a:gd name="T0" fmla="*/ 23 w 23"/>
                  <a:gd name="T1" fmla="*/ 13 h 17"/>
                  <a:gd name="T2" fmla="*/ 23 w 23"/>
                  <a:gd name="T3" fmla="*/ 3 h 17"/>
                  <a:gd name="T4" fmla="*/ 0 w 23"/>
                  <a:gd name="T5" fmla="*/ 0 h 17"/>
                  <a:gd name="T6" fmla="*/ 0 w 23"/>
                  <a:gd name="T7" fmla="*/ 13 h 17"/>
                  <a:gd name="T8" fmla="*/ 0 w 23"/>
                  <a:gd name="T9" fmla="*/ 17 h 17"/>
                  <a:gd name="T10" fmla="*/ 23 w 23"/>
                  <a:gd name="T11" fmla="*/ 16 h 17"/>
                  <a:gd name="T12" fmla="*/ 23 w 23"/>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23" y="13"/>
                    </a:moveTo>
                    <a:cubicBezTo>
                      <a:pt x="23" y="9"/>
                      <a:pt x="23" y="6"/>
                      <a:pt x="23" y="3"/>
                    </a:cubicBezTo>
                    <a:cubicBezTo>
                      <a:pt x="0" y="0"/>
                      <a:pt x="0" y="0"/>
                      <a:pt x="0" y="0"/>
                    </a:cubicBezTo>
                    <a:cubicBezTo>
                      <a:pt x="0" y="4"/>
                      <a:pt x="0" y="8"/>
                      <a:pt x="0" y="13"/>
                    </a:cubicBezTo>
                    <a:cubicBezTo>
                      <a:pt x="0" y="14"/>
                      <a:pt x="0" y="16"/>
                      <a:pt x="0" y="17"/>
                    </a:cubicBezTo>
                    <a:cubicBezTo>
                      <a:pt x="23" y="16"/>
                      <a:pt x="23" y="16"/>
                      <a:pt x="23" y="16"/>
                    </a:cubicBezTo>
                    <a:cubicBezTo>
                      <a:pt x="23" y="15"/>
                      <a:pt x="23" y="14"/>
                      <a:pt x="2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îšļíďe">
                <a:extLst>
                  <a:ext uri="{FF2B5EF4-FFF2-40B4-BE49-F238E27FC236}">
                    <a16:creationId xmlns="" xmlns:a16="http://schemas.microsoft.com/office/drawing/2014/main" id="{97AF78BC-8C7C-469C-82FA-F3DB8A37B876}"/>
                  </a:ext>
                </a:extLst>
              </p:cNvPr>
              <p:cNvSpPr/>
              <p:nvPr/>
            </p:nvSpPr>
            <p:spPr bwMode="auto">
              <a:xfrm>
                <a:off x="2950267" y="3661113"/>
                <a:ext cx="371985" cy="407154"/>
              </a:xfrm>
              <a:custGeom>
                <a:avLst/>
                <a:gdLst>
                  <a:gd name="T0" fmla="*/ 20 w 41"/>
                  <a:gd name="T1" fmla="*/ 45 h 45"/>
                  <a:gd name="T2" fmla="*/ 41 w 41"/>
                  <a:gd name="T3" fmla="*/ 36 h 45"/>
                  <a:gd name="T4" fmla="*/ 15 w 41"/>
                  <a:gd name="T5" fmla="*/ 0 h 45"/>
                  <a:gd name="T6" fmla="*/ 0 w 41"/>
                  <a:gd name="T7" fmla="*/ 17 h 45"/>
                  <a:gd name="T8" fmla="*/ 20 w 41"/>
                  <a:gd name="T9" fmla="*/ 45 h 45"/>
                </a:gdLst>
                <a:ahLst/>
                <a:cxnLst>
                  <a:cxn ang="0">
                    <a:pos x="T0" y="T1"/>
                  </a:cxn>
                  <a:cxn ang="0">
                    <a:pos x="T2" y="T3"/>
                  </a:cxn>
                  <a:cxn ang="0">
                    <a:pos x="T4" y="T5"/>
                  </a:cxn>
                  <a:cxn ang="0">
                    <a:pos x="T6" y="T7"/>
                  </a:cxn>
                  <a:cxn ang="0">
                    <a:pos x="T8" y="T9"/>
                  </a:cxn>
                </a:cxnLst>
                <a:rect l="0" t="0" r="r" b="b"/>
                <a:pathLst>
                  <a:path w="41" h="45">
                    <a:moveTo>
                      <a:pt x="20" y="45"/>
                    </a:moveTo>
                    <a:cubicBezTo>
                      <a:pt x="41" y="36"/>
                      <a:pt x="41" y="36"/>
                      <a:pt x="41" y="36"/>
                    </a:cubicBezTo>
                    <a:cubicBezTo>
                      <a:pt x="35" y="22"/>
                      <a:pt x="26" y="10"/>
                      <a:pt x="15" y="0"/>
                    </a:cubicBezTo>
                    <a:cubicBezTo>
                      <a:pt x="0" y="17"/>
                      <a:pt x="0" y="17"/>
                      <a:pt x="0" y="17"/>
                    </a:cubicBezTo>
                    <a:cubicBezTo>
                      <a:pt x="8" y="25"/>
                      <a:pt x="15" y="34"/>
                      <a:pt x="20" y="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ïşlîḍè">
                <a:extLst>
                  <a:ext uri="{FF2B5EF4-FFF2-40B4-BE49-F238E27FC236}">
                    <a16:creationId xmlns="" xmlns:a16="http://schemas.microsoft.com/office/drawing/2014/main" id="{1E18D50A-FF7F-48C4-A87C-D247DD92857A}"/>
                  </a:ext>
                </a:extLst>
              </p:cNvPr>
              <p:cNvSpPr/>
              <p:nvPr/>
            </p:nvSpPr>
            <p:spPr bwMode="auto">
              <a:xfrm>
                <a:off x="3158578" y="4050682"/>
                <a:ext cx="263771" cy="343578"/>
              </a:xfrm>
              <a:custGeom>
                <a:avLst/>
                <a:gdLst>
                  <a:gd name="T0" fmla="*/ 21 w 29"/>
                  <a:gd name="T1" fmla="*/ 0 h 38"/>
                  <a:gd name="T2" fmla="*/ 0 w 29"/>
                  <a:gd name="T3" fmla="*/ 9 h 38"/>
                  <a:gd name="T4" fmla="*/ 6 w 29"/>
                  <a:gd name="T5" fmla="*/ 38 h 38"/>
                  <a:gd name="T6" fmla="*/ 29 w 29"/>
                  <a:gd name="T7" fmla="*/ 38 h 38"/>
                  <a:gd name="T8" fmla="*/ 21 w 29"/>
                  <a:gd name="T9" fmla="*/ 0 h 38"/>
                </a:gdLst>
                <a:ahLst/>
                <a:cxnLst>
                  <a:cxn ang="0">
                    <a:pos x="T0" y="T1"/>
                  </a:cxn>
                  <a:cxn ang="0">
                    <a:pos x="T2" y="T3"/>
                  </a:cxn>
                  <a:cxn ang="0">
                    <a:pos x="T4" y="T5"/>
                  </a:cxn>
                  <a:cxn ang="0">
                    <a:pos x="T6" y="T7"/>
                  </a:cxn>
                  <a:cxn ang="0">
                    <a:pos x="T8" y="T9"/>
                  </a:cxn>
                </a:cxnLst>
                <a:rect l="0" t="0" r="r" b="b"/>
                <a:pathLst>
                  <a:path w="29" h="38">
                    <a:moveTo>
                      <a:pt x="21" y="0"/>
                    </a:moveTo>
                    <a:cubicBezTo>
                      <a:pt x="0" y="9"/>
                      <a:pt x="0" y="9"/>
                      <a:pt x="0" y="9"/>
                    </a:cubicBezTo>
                    <a:cubicBezTo>
                      <a:pt x="3" y="18"/>
                      <a:pt x="5" y="28"/>
                      <a:pt x="6" y="38"/>
                    </a:cubicBezTo>
                    <a:cubicBezTo>
                      <a:pt x="29" y="38"/>
                      <a:pt x="29" y="38"/>
                      <a:pt x="29" y="38"/>
                    </a:cubicBezTo>
                    <a:cubicBezTo>
                      <a:pt x="28" y="25"/>
                      <a:pt x="26" y="12"/>
                      <a:pt x="2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iṣľîḍe">
                <a:extLst>
                  <a:ext uri="{FF2B5EF4-FFF2-40B4-BE49-F238E27FC236}">
                    <a16:creationId xmlns="" xmlns:a16="http://schemas.microsoft.com/office/drawing/2014/main" id="{C05AA8A1-7CD2-4A55-8D5E-67AEBEAC59EA}"/>
                  </a:ext>
                </a:extLst>
              </p:cNvPr>
              <p:cNvSpPr/>
              <p:nvPr/>
            </p:nvSpPr>
            <p:spPr bwMode="auto">
              <a:xfrm>
                <a:off x="2632390" y="3416280"/>
                <a:ext cx="399038" cy="344931"/>
              </a:xfrm>
              <a:custGeom>
                <a:avLst/>
                <a:gdLst>
                  <a:gd name="T0" fmla="*/ 0 w 44"/>
                  <a:gd name="T1" fmla="*/ 22 h 38"/>
                  <a:gd name="T2" fmla="*/ 28 w 44"/>
                  <a:gd name="T3" fmla="*/ 38 h 38"/>
                  <a:gd name="T4" fmla="*/ 44 w 44"/>
                  <a:gd name="T5" fmla="*/ 21 h 38"/>
                  <a:gd name="T6" fmla="*/ 7 w 44"/>
                  <a:gd name="T7" fmla="*/ 0 h 38"/>
                  <a:gd name="T8" fmla="*/ 0 w 44"/>
                  <a:gd name="T9" fmla="*/ 22 h 38"/>
                </a:gdLst>
                <a:ahLst/>
                <a:cxnLst>
                  <a:cxn ang="0">
                    <a:pos x="T0" y="T1"/>
                  </a:cxn>
                  <a:cxn ang="0">
                    <a:pos x="T2" y="T3"/>
                  </a:cxn>
                  <a:cxn ang="0">
                    <a:pos x="T4" y="T5"/>
                  </a:cxn>
                  <a:cxn ang="0">
                    <a:pos x="T6" y="T7"/>
                  </a:cxn>
                  <a:cxn ang="0">
                    <a:pos x="T8" y="T9"/>
                  </a:cxn>
                </a:cxnLst>
                <a:rect l="0" t="0" r="r" b="b"/>
                <a:pathLst>
                  <a:path w="44" h="38">
                    <a:moveTo>
                      <a:pt x="0" y="22"/>
                    </a:moveTo>
                    <a:cubicBezTo>
                      <a:pt x="11" y="26"/>
                      <a:pt x="20" y="31"/>
                      <a:pt x="28" y="38"/>
                    </a:cubicBezTo>
                    <a:cubicBezTo>
                      <a:pt x="44" y="21"/>
                      <a:pt x="44" y="21"/>
                      <a:pt x="44" y="21"/>
                    </a:cubicBezTo>
                    <a:cubicBezTo>
                      <a:pt x="33" y="12"/>
                      <a:pt x="21" y="5"/>
                      <a:pt x="7" y="0"/>
                    </a:cubicBezTo>
                    <a:lnTo>
                      <a:pt x="0"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íşḷîḑè">
                <a:extLst>
                  <a:ext uri="{FF2B5EF4-FFF2-40B4-BE49-F238E27FC236}">
                    <a16:creationId xmlns="" xmlns:a16="http://schemas.microsoft.com/office/drawing/2014/main" id="{2D7FAD7D-0B0D-4238-8F7B-601E12802579}"/>
                  </a:ext>
                </a:extLst>
              </p:cNvPr>
              <p:cNvSpPr/>
              <p:nvPr/>
            </p:nvSpPr>
            <p:spPr bwMode="auto">
              <a:xfrm>
                <a:off x="1471799" y="3552900"/>
                <a:ext cx="335462" cy="343578"/>
              </a:xfrm>
              <a:custGeom>
                <a:avLst/>
                <a:gdLst>
                  <a:gd name="T0" fmla="*/ 18 w 37"/>
                  <a:gd name="T1" fmla="*/ 38 h 38"/>
                  <a:gd name="T2" fmla="*/ 37 w 37"/>
                  <a:gd name="T3" fmla="*/ 19 h 38"/>
                  <a:gd name="T4" fmla="*/ 25 w 37"/>
                  <a:gd name="T5" fmla="*/ 0 h 38"/>
                  <a:gd name="T6" fmla="*/ 0 w 37"/>
                  <a:gd name="T7" fmla="*/ 24 h 38"/>
                  <a:gd name="T8" fmla="*/ 18 w 37"/>
                  <a:gd name="T9" fmla="*/ 38 h 38"/>
                </a:gdLst>
                <a:ahLst/>
                <a:cxnLst>
                  <a:cxn ang="0">
                    <a:pos x="T0" y="T1"/>
                  </a:cxn>
                  <a:cxn ang="0">
                    <a:pos x="T2" y="T3"/>
                  </a:cxn>
                  <a:cxn ang="0">
                    <a:pos x="T4" y="T5"/>
                  </a:cxn>
                  <a:cxn ang="0">
                    <a:pos x="T6" y="T7"/>
                  </a:cxn>
                  <a:cxn ang="0">
                    <a:pos x="T8" y="T9"/>
                  </a:cxn>
                </a:cxnLst>
                <a:rect l="0" t="0" r="r" b="b"/>
                <a:pathLst>
                  <a:path w="37" h="38">
                    <a:moveTo>
                      <a:pt x="18" y="38"/>
                    </a:moveTo>
                    <a:cubicBezTo>
                      <a:pt x="24" y="31"/>
                      <a:pt x="30" y="25"/>
                      <a:pt x="37" y="19"/>
                    </a:cubicBezTo>
                    <a:cubicBezTo>
                      <a:pt x="25" y="0"/>
                      <a:pt x="25" y="0"/>
                      <a:pt x="25" y="0"/>
                    </a:cubicBezTo>
                    <a:cubicBezTo>
                      <a:pt x="15" y="7"/>
                      <a:pt x="7" y="15"/>
                      <a:pt x="0" y="24"/>
                    </a:cubicBezTo>
                    <a:lnTo>
                      <a:pt x="18" y="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ïṥľíďè">
                <a:extLst>
                  <a:ext uri="{FF2B5EF4-FFF2-40B4-BE49-F238E27FC236}">
                    <a16:creationId xmlns="" xmlns:a16="http://schemas.microsoft.com/office/drawing/2014/main" id="{197366B8-42B5-4B54-8A3D-0ADB236786E9}"/>
                  </a:ext>
                </a:extLst>
              </p:cNvPr>
              <p:cNvSpPr/>
              <p:nvPr/>
            </p:nvSpPr>
            <p:spPr bwMode="auto">
              <a:xfrm>
                <a:off x="1244550" y="4149428"/>
                <a:ext cx="235365" cy="171790"/>
              </a:xfrm>
              <a:custGeom>
                <a:avLst/>
                <a:gdLst>
                  <a:gd name="T0" fmla="*/ 3 w 26"/>
                  <a:gd name="T1" fmla="*/ 0 h 19"/>
                  <a:gd name="T2" fmla="*/ 0 w 26"/>
                  <a:gd name="T3" fmla="*/ 16 h 19"/>
                  <a:gd name="T4" fmla="*/ 23 w 26"/>
                  <a:gd name="T5" fmla="*/ 19 h 19"/>
                  <a:gd name="T6" fmla="*/ 26 w 26"/>
                  <a:gd name="T7" fmla="*/ 6 h 19"/>
                  <a:gd name="T8" fmla="*/ 3 w 26"/>
                  <a:gd name="T9" fmla="*/ 0 h 19"/>
                </a:gdLst>
                <a:ahLst/>
                <a:cxnLst>
                  <a:cxn ang="0">
                    <a:pos x="T0" y="T1"/>
                  </a:cxn>
                  <a:cxn ang="0">
                    <a:pos x="T2" y="T3"/>
                  </a:cxn>
                  <a:cxn ang="0">
                    <a:pos x="T4" y="T5"/>
                  </a:cxn>
                  <a:cxn ang="0">
                    <a:pos x="T6" y="T7"/>
                  </a:cxn>
                  <a:cxn ang="0">
                    <a:pos x="T8" y="T9"/>
                  </a:cxn>
                </a:cxnLst>
                <a:rect l="0" t="0" r="r" b="b"/>
                <a:pathLst>
                  <a:path w="26" h="19">
                    <a:moveTo>
                      <a:pt x="3" y="0"/>
                    </a:moveTo>
                    <a:cubicBezTo>
                      <a:pt x="2" y="5"/>
                      <a:pt x="1" y="11"/>
                      <a:pt x="0" y="16"/>
                    </a:cubicBezTo>
                    <a:cubicBezTo>
                      <a:pt x="23" y="19"/>
                      <a:pt x="23" y="19"/>
                      <a:pt x="23" y="19"/>
                    </a:cubicBezTo>
                    <a:cubicBezTo>
                      <a:pt x="24" y="14"/>
                      <a:pt x="24" y="10"/>
                      <a:pt x="26" y="6"/>
                    </a:cubicBezTo>
                    <a:lnTo>
                      <a:pt x="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ïṣľïdè">
                <a:extLst>
                  <a:ext uri="{FF2B5EF4-FFF2-40B4-BE49-F238E27FC236}">
                    <a16:creationId xmlns="" xmlns:a16="http://schemas.microsoft.com/office/drawing/2014/main" id="{B5762D4E-DB32-41BD-B839-EFC709409DA4}"/>
                  </a:ext>
                </a:extLst>
              </p:cNvPr>
              <p:cNvSpPr/>
              <p:nvPr/>
            </p:nvSpPr>
            <p:spPr bwMode="auto">
              <a:xfrm>
                <a:off x="2306396" y="3352705"/>
                <a:ext cx="325994" cy="244834"/>
              </a:xfrm>
              <a:custGeom>
                <a:avLst/>
                <a:gdLst>
                  <a:gd name="T0" fmla="*/ 8 w 36"/>
                  <a:gd name="T1" fmla="*/ 23 h 27"/>
                  <a:gd name="T2" fmla="*/ 28 w 36"/>
                  <a:gd name="T3" fmla="*/ 27 h 27"/>
                  <a:gd name="T4" fmla="*/ 36 w 36"/>
                  <a:gd name="T5" fmla="*/ 5 h 27"/>
                  <a:gd name="T6" fmla="*/ 3 w 36"/>
                  <a:gd name="T7" fmla="*/ 0 h 27"/>
                  <a:gd name="T8" fmla="*/ 0 w 36"/>
                  <a:gd name="T9" fmla="*/ 0 h 27"/>
                  <a:gd name="T10" fmla="*/ 8 w 36"/>
                  <a:gd name="T11" fmla="*/ 23 h 27"/>
                </a:gdLst>
                <a:ahLst/>
                <a:cxnLst>
                  <a:cxn ang="0">
                    <a:pos x="T0" y="T1"/>
                  </a:cxn>
                  <a:cxn ang="0">
                    <a:pos x="T2" y="T3"/>
                  </a:cxn>
                  <a:cxn ang="0">
                    <a:pos x="T4" y="T5"/>
                  </a:cxn>
                  <a:cxn ang="0">
                    <a:pos x="T6" y="T7"/>
                  </a:cxn>
                  <a:cxn ang="0">
                    <a:pos x="T8" y="T9"/>
                  </a:cxn>
                  <a:cxn ang="0">
                    <a:pos x="T10" y="T11"/>
                  </a:cxn>
                </a:cxnLst>
                <a:rect l="0" t="0" r="r" b="b"/>
                <a:pathLst>
                  <a:path w="36" h="27">
                    <a:moveTo>
                      <a:pt x="8" y="23"/>
                    </a:moveTo>
                    <a:cubicBezTo>
                      <a:pt x="15" y="24"/>
                      <a:pt x="22" y="25"/>
                      <a:pt x="28" y="27"/>
                    </a:cubicBezTo>
                    <a:cubicBezTo>
                      <a:pt x="36" y="5"/>
                      <a:pt x="36" y="5"/>
                      <a:pt x="36" y="5"/>
                    </a:cubicBezTo>
                    <a:cubicBezTo>
                      <a:pt x="25" y="2"/>
                      <a:pt x="14" y="0"/>
                      <a:pt x="3" y="0"/>
                    </a:cubicBezTo>
                    <a:cubicBezTo>
                      <a:pt x="2" y="0"/>
                      <a:pt x="1" y="0"/>
                      <a:pt x="0" y="0"/>
                    </a:cubicBezTo>
                    <a:lnTo>
                      <a:pt x="8" y="2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îṧ1îḋe">
                <a:extLst>
                  <a:ext uri="{FF2B5EF4-FFF2-40B4-BE49-F238E27FC236}">
                    <a16:creationId xmlns="" xmlns:a16="http://schemas.microsoft.com/office/drawing/2014/main" id="{EBDC8443-9F64-4FB2-A7A8-2E92B03A87F1}"/>
                  </a:ext>
                </a:extLst>
              </p:cNvPr>
              <p:cNvSpPr/>
              <p:nvPr/>
            </p:nvSpPr>
            <p:spPr bwMode="auto">
              <a:xfrm>
                <a:off x="3185632" y="4465953"/>
                <a:ext cx="236718" cy="298941"/>
              </a:xfrm>
              <a:custGeom>
                <a:avLst/>
                <a:gdLst>
                  <a:gd name="T0" fmla="*/ 21 w 26"/>
                  <a:gd name="T1" fmla="*/ 33 h 33"/>
                  <a:gd name="T2" fmla="*/ 26 w 26"/>
                  <a:gd name="T3" fmla="*/ 0 h 33"/>
                  <a:gd name="T4" fmla="*/ 3 w 26"/>
                  <a:gd name="T5" fmla="*/ 0 h 33"/>
                  <a:gd name="T6" fmla="*/ 0 w 26"/>
                  <a:gd name="T7" fmla="*/ 23 h 33"/>
                  <a:gd name="T8" fmla="*/ 21 w 26"/>
                  <a:gd name="T9" fmla="*/ 33 h 33"/>
                </a:gdLst>
                <a:ahLst/>
                <a:cxnLst>
                  <a:cxn ang="0">
                    <a:pos x="T0" y="T1"/>
                  </a:cxn>
                  <a:cxn ang="0">
                    <a:pos x="T2" y="T3"/>
                  </a:cxn>
                  <a:cxn ang="0">
                    <a:pos x="T4" y="T5"/>
                  </a:cxn>
                  <a:cxn ang="0">
                    <a:pos x="T6" y="T7"/>
                  </a:cxn>
                  <a:cxn ang="0">
                    <a:pos x="T8" y="T9"/>
                  </a:cxn>
                </a:cxnLst>
                <a:rect l="0" t="0" r="r" b="b"/>
                <a:pathLst>
                  <a:path w="26" h="33">
                    <a:moveTo>
                      <a:pt x="21" y="33"/>
                    </a:moveTo>
                    <a:cubicBezTo>
                      <a:pt x="24" y="23"/>
                      <a:pt x="26" y="12"/>
                      <a:pt x="26" y="0"/>
                    </a:cubicBezTo>
                    <a:cubicBezTo>
                      <a:pt x="3" y="0"/>
                      <a:pt x="3" y="0"/>
                      <a:pt x="3" y="0"/>
                    </a:cubicBezTo>
                    <a:cubicBezTo>
                      <a:pt x="3" y="8"/>
                      <a:pt x="2" y="16"/>
                      <a:pt x="0" y="23"/>
                    </a:cubicBezTo>
                    <a:lnTo>
                      <a:pt x="21" y="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îśļíḍé">
                <a:extLst>
                  <a:ext uri="{FF2B5EF4-FFF2-40B4-BE49-F238E27FC236}">
                    <a16:creationId xmlns="" xmlns:a16="http://schemas.microsoft.com/office/drawing/2014/main" id="{EA6B8096-F540-4A0E-B4D4-81E47CE5B907}"/>
                  </a:ext>
                </a:extLst>
              </p:cNvPr>
              <p:cNvSpPr/>
              <p:nvPr/>
            </p:nvSpPr>
            <p:spPr bwMode="auto">
              <a:xfrm>
                <a:off x="1753154" y="3381111"/>
                <a:ext cx="343578" cy="307057"/>
              </a:xfrm>
              <a:custGeom>
                <a:avLst/>
                <a:gdLst>
                  <a:gd name="T0" fmla="*/ 38 w 38"/>
                  <a:gd name="T1" fmla="*/ 23 h 34"/>
                  <a:gd name="T2" fmla="*/ 37 w 38"/>
                  <a:gd name="T3" fmla="*/ 0 h 34"/>
                  <a:gd name="T4" fmla="*/ 0 w 38"/>
                  <a:gd name="T5" fmla="*/ 15 h 34"/>
                  <a:gd name="T6" fmla="*/ 13 w 38"/>
                  <a:gd name="T7" fmla="*/ 34 h 34"/>
                  <a:gd name="T8" fmla="*/ 38 w 38"/>
                  <a:gd name="T9" fmla="*/ 23 h 34"/>
                </a:gdLst>
                <a:ahLst/>
                <a:cxnLst>
                  <a:cxn ang="0">
                    <a:pos x="T0" y="T1"/>
                  </a:cxn>
                  <a:cxn ang="0">
                    <a:pos x="T2" y="T3"/>
                  </a:cxn>
                  <a:cxn ang="0">
                    <a:pos x="T4" y="T5"/>
                  </a:cxn>
                  <a:cxn ang="0">
                    <a:pos x="T6" y="T7"/>
                  </a:cxn>
                  <a:cxn ang="0">
                    <a:pos x="T8" y="T9"/>
                  </a:cxn>
                </a:cxnLst>
                <a:rect l="0" t="0" r="r" b="b"/>
                <a:pathLst>
                  <a:path w="38" h="34">
                    <a:moveTo>
                      <a:pt x="38" y="23"/>
                    </a:moveTo>
                    <a:cubicBezTo>
                      <a:pt x="37" y="0"/>
                      <a:pt x="37" y="0"/>
                      <a:pt x="37" y="0"/>
                    </a:cubicBezTo>
                    <a:cubicBezTo>
                      <a:pt x="24" y="3"/>
                      <a:pt x="11" y="8"/>
                      <a:pt x="0" y="15"/>
                    </a:cubicBezTo>
                    <a:cubicBezTo>
                      <a:pt x="13" y="34"/>
                      <a:pt x="13" y="34"/>
                      <a:pt x="13" y="34"/>
                    </a:cubicBezTo>
                    <a:cubicBezTo>
                      <a:pt x="21" y="29"/>
                      <a:pt x="29" y="26"/>
                      <a:pt x="38"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îŝ1îďè">
                <a:extLst>
                  <a:ext uri="{FF2B5EF4-FFF2-40B4-BE49-F238E27FC236}">
                    <a16:creationId xmlns="" xmlns:a16="http://schemas.microsoft.com/office/drawing/2014/main" id="{8E6250D1-C260-4F45-8870-832AF698F0AC}"/>
                  </a:ext>
                </a:extLst>
              </p:cNvPr>
              <p:cNvSpPr/>
              <p:nvPr/>
            </p:nvSpPr>
            <p:spPr bwMode="auto">
              <a:xfrm>
                <a:off x="1535374" y="5073301"/>
                <a:ext cx="235365" cy="216427"/>
              </a:xfrm>
              <a:custGeom>
                <a:avLst/>
                <a:gdLst>
                  <a:gd name="T0" fmla="*/ 19 w 26"/>
                  <a:gd name="T1" fmla="*/ 0 h 24"/>
                  <a:gd name="T2" fmla="*/ 0 w 26"/>
                  <a:gd name="T3" fmla="*/ 13 h 24"/>
                  <a:gd name="T4" fmla="*/ 12 w 26"/>
                  <a:gd name="T5" fmla="*/ 24 h 24"/>
                  <a:gd name="T6" fmla="*/ 26 w 26"/>
                  <a:gd name="T7" fmla="*/ 6 h 24"/>
                  <a:gd name="T8" fmla="*/ 19 w 26"/>
                  <a:gd name="T9" fmla="*/ 0 h 24"/>
                </a:gdLst>
                <a:ahLst/>
                <a:cxnLst>
                  <a:cxn ang="0">
                    <a:pos x="T0" y="T1"/>
                  </a:cxn>
                  <a:cxn ang="0">
                    <a:pos x="T2" y="T3"/>
                  </a:cxn>
                  <a:cxn ang="0">
                    <a:pos x="T4" y="T5"/>
                  </a:cxn>
                  <a:cxn ang="0">
                    <a:pos x="T6" y="T7"/>
                  </a:cxn>
                  <a:cxn ang="0">
                    <a:pos x="T8" y="T9"/>
                  </a:cxn>
                </a:cxnLst>
                <a:rect l="0" t="0" r="r" b="b"/>
                <a:pathLst>
                  <a:path w="26" h="24">
                    <a:moveTo>
                      <a:pt x="19" y="0"/>
                    </a:moveTo>
                    <a:cubicBezTo>
                      <a:pt x="0" y="13"/>
                      <a:pt x="0" y="13"/>
                      <a:pt x="0" y="13"/>
                    </a:cubicBezTo>
                    <a:cubicBezTo>
                      <a:pt x="3" y="17"/>
                      <a:pt x="7" y="21"/>
                      <a:pt x="12" y="24"/>
                    </a:cubicBezTo>
                    <a:cubicBezTo>
                      <a:pt x="26" y="6"/>
                      <a:pt x="26" y="6"/>
                      <a:pt x="26" y="6"/>
                    </a:cubicBezTo>
                    <a:cubicBezTo>
                      <a:pt x="23" y="4"/>
                      <a:pt x="21" y="2"/>
                      <a:pt x="1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ïšliḑè">
                <a:extLst>
                  <a:ext uri="{FF2B5EF4-FFF2-40B4-BE49-F238E27FC236}">
                    <a16:creationId xmlns="" xmlns:a16="http://schemas.microsoft.com/office/drawing/2014/main" id="{F997FE75-F33C-4B6E-8F9E-7488F9832CA6}"/>
                  </a:ext>
                </a:extLst>
              </p:cNvPr>
              <p:cNvSpPr/>
              <p:nvPr/>
            </p:nvSpPr>
            <p:spPr bwMode="auto">
              <a:xfrm>
                <a:off x="1325710" y="4810883"/>
                <a:ext cx="217780" cy="206959"/>
              </a:xfrm>
              <a:custGeom>
                <a:avLst/>
                <a:gdLst>
                  <a:gd name="T0" fmla="*/ 24 w 24"/>
                  <a:gd name="T1" fmla="*/ 4 h 23"/>
                  <a:gd name="T2" fmla="*/ 21 w 24"/>
                  <a:gd name="T3" fmla="*/ 0 h 23"/>
                  <a:gd name="T4" fmla="*/ 0 w 24"/>
                  <a:gd name="T5" fmla="*/ 9 h 23"/>
                  <a:gd name="T6" fmla="*/ 8 w 24"/>
                  <a:gd name="T7" fmla="*/ 23 h 23"/>
                  <a:gd name="T8" fmla="*/ 24 w 24"/>
                  <a:gd name="T9" fmla="*/ 4 h 23"/>
                </a:gdLst>
                <a:ahLst/>
                <a:cxnLst>
                  <a:cxn ang="0">
                    <a:pos x="T0" y="T1"/>
                  </a:cxn>
                  <a:cxn ang="0">
                    <a:pos x="T2" y="T3"/>
                  </a:cxn>
                  <a:cxn ang="0">
                    <a:pos x="T4" y="T5"/>
                  </a:cxn>
                  <a:cxn ang="0">
                    <a:pos x="T6" y="T7"/>
                  </a:cxn>
                  <a:cxn ang="0">
                    <a:pos x="T8" y="T9"/>
                  </a:cxn>
                </a:cxnLst>
                <a:rect l="0" t="0" r="r" b="b"/>
                <a:pathLst>
                  <a:path w="24" h="23">
                    <a:moveTo>
                      <a:pt x="24" y="4"/>
                    </a:moveTo>
                    <a:cubicBezTo>
                      <a:pt x="23" y="2"/>
                      <a:pt x="22" y="1"/>
                      <a:pt x="21" y="0"/>
                    </a:cubicBezTo>
                    <a:cubicBezTo>
                      <a:pt x="0" y="9"/>
                      <a:pt x="0" y="9"/>
                      <a:pt x="0" y="9"/>
                    </a:cubicBezTo>
                    <a:cubicBezTo>
                      <a:pt x="2" y="14"/>
                      <a:pt x="5" y="18"/>
                      <a:pt x="8" y="23"/>
                    </a:cubicBezTo>
                    <a:lnTo>
                      <a:pt x="2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ïṩ1ïḓê">
                <a:extLst>
                  <a:ext uri="{FF2B5EF4-FFF2-40B4-BE49-F238E27FC236}">
                    <a16:creationId xmlns="" xmlns:a16="http://schemas.microsoft.com/office/drawing/2014/main" id="{75336DD2-1F8A-4EB9-AEC7-AAF55BEB4AC2}"/>
                  </a:ext>
                </a:extLst>
              </p:cNvPr>
              <p:cNvSpPr/>
              <p:nvPr/>
            </p:nvSpPr>
            <p:spPr bwMode="auto">
              <a:xfrm>
                <a:off x="2541761" y="4936682"/>
                <a:ext cx="743969" cy="570827"/>
              </a:xfrm>
              <a:custGeom>
                <a:avLst/>
                <a:gdLst>
                  <a:gd name="T0" fmla="*/ 0 w 82"/>
                  <a:gd name="T1" fmla="*/ 40 h 63"/>
                  <a:gd name="T2" fmla="*/ 2 w 82"/>
                  <a:gd name="T3" fmla="*/ 63 h 63"/>
                  <a:gd name="T4" fmla="*/ 82 w 82"/>
                  <a:gd name="T5" fmla="*/ 4 h 63"/>
                  <a:gd name="T6" fmla="*/ 58 w 82"/>
                  <a:gd name="T7" fmla="*/ 0 h 63"/>
                  <a:gd name="T8" fmla="*/ 0 w 82"/>
                  <a:gd name="T9" fmla="*/ 40 h 63"/>
                </a:gdLst>
                <a:ahLst/>
                <a:cxnLst>
                  <a:cxn ang="0">
                    <a:pos x="T0" y="T1"/>
                  </a:cxn>
                  <a:cxn ang="0">
                    <a:pos x="T2" y="T3"/>
                  </a:cxn>
                  <a:cxn ang="0">
                    <a:pos x="T4" y="T5"/>
                  </a:cxn>
                  <a:cxn ang="0">
                    <a:pos x="T6" y="T7"/>
                  </a:cxn>
                  <a:cxn ang="0">
                    <a:pos x="T8" y="T9"/>
                  </a:cxn>
                </a:cxnLst>
                <a:rect l="0" t="0" r="r" b="b"/>
                <a:pathLst>
                  <a:path w="82" h="63">
                    <a:moveTo>
                      <a:pt x="0" y="40"/>
                    </a:moveTo>
                    <a:cubicBezTo>
                      <a:pt x="2" y="63"/>
                      <a:pt x="2" y="63"/>
                      <a:pt x="2" y="63"/>
                    </a:cubicBezTo>
                    <a:cubicBezTo>
                      <a:pt x="37" y="56"/>
                      <a:pt x="66" y="34"/>
                      <a:pt x="82" y="4"/>
                    </a:cubicBezTo>
                    <a:cubicBezTo>
                      <a:pt x="58" y="0"/>
                      <a:pt x="58" y="0"/>
                      <a:pt x="58" y="0"/>
                    </a:cubicBezTo>
                    <a:cubicBezTo>
                      <a:pt x="45" y="20"/>
                      <a:pt x="24" y="34"/>
                      <a:pt x="0"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iṡļiďé">
                <a:extLst>
                  <a:ext uri="{FF2B5EF4-FFF2-40B4-BE49-F238E27FC236}">
                    <a16:creationId xmlns="" xmlns:a16="http://schemas.microsoft.com/office/drawing/2014/main" id="{5A8015F3-5644-4883-968C-66B122B7B965}"/>
                  </a:ext>
                </a:extLst>
              </p:cNvPr>
              <p:cNvSpPr/>
              <p:nvPr/>
            </p:nvSpPr>
            <p:spPr bwMode="auto">
              <a:xfrm>
                <a:off x="1289188" y="3995223"/>
                <a:ext cx="227249" cy="173142"/>
              </a:xfrm>
              <a:custGeom>
                <a:avLst/>
                <a:gdLst>
                  <a:gd name="T0" fmla="*/ 5 w 25"/>
                  <a:gd name="T1" fmla="*/ 0 h 19"/>
                  <a:gd name="T2" fmla="*/ 0 w 25"/>
                  <a:gd name="T3" fmla="*/ 13 h 19"/>
                  <a:gd name="T4" fmla="*/ 22 w 25"/>
                  <a:gd name="T5" fmla="*/ 19 h 19"/>
                  <a:gd name="T6" fmla="*/ 25 w 25"/>
                  <a:gd name="T7" fmla="*/ 10 h 19"/>
                  <a:gd name="T8" fmla="*/ 5 w 25"/>
                  <a:gd name="T9" fmla="*/ 0 h 19"/>
                </a:gdLst>
                <a:ahLst/>
                <a:cxnLst>
                  <a:cxn ang="0">
                    <a:pos x="T0" y="T1"/>
                  </a:cxn>
                  <a:cxn ang="0">
                    <a:pos x="T2" y="T3"/>
                  </a:cxn>
                  <a:cxn ang="0">
                    <a:pos x="T4" y="T5"/>
                  </a:cxn>
                  <a:cxn ang="0">
                    <a:pos x="T6" y="T7"/>
                  </a:cxn>
                  <a:cxn ang="0">
                    <a:pos x="T8" y="T9"/>
                  </a:cxn>
                </a:cxnLst>
                <a:rect l="0" t="0" r="r" b="b"/>
                <a:pathLst>
                  <a:path w="25" h="19">
                    <a:moveTo>
                      <a:pt x="5" y="0"/>
                    </a:moveTo>
                    <a:cubicBezTo>
                      <a:pt x="3" y="4"/>
                      <a:pt x="1" y="8"/>
                      <a:pt x="0" y="13"/>
                    </a:cubicBezTo>
                    <a:cubicBezTo>
                      <a:pt x="22" y="19"/>
                      <a:pt x="22" y="19"/>
                      <a:pt x="22" y="19"/>
                    </a:cubicBezTo>
                    <a:cubicBezTo>
                      <a:pt x="23" y="16"/>
                      <a:pt x="24" y="13"/>
                      <a:pt x="25" y="10"/>
                    </a:cubicBezTo>
                    <a:lnTo>
                      <a:pt x="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ïṣļîdè">
                <a:extLst>
                  <a:ext uri="{FF2B5EF4-FFF2-40B4-BE49-F238E27FC236}">
                    <a16:creationId xmlns="" xmlns:a16="http://schemas.microsoft.com/office/drawing/2014/main" id="{8B779DBC-487C-49CC-8CDA-74FC0A257814}"/>
                  </a:ext>
                </a:extLst>
              </p:cNvPr>
              <p:cNvSpPr/>
              <p:nvPr/>
            </p:nvSpPr>
            <p:spPr bwMode="auto">
              <a:xfrm>
                <a:off x="1344648" y="3832903"/>
                <a:ext cx="252950" cy="217780"/>
              </a:xfrm>
              <a:custGeom>
                <a:avLst/>
                <a:gdLst>
                  <a:gd name="T0" fmla="*/ 21 w 28"/>
                  <a:gd name="T1" fmla="*/ 24 h 24"/>
                  <a:gd name="T2" fmla="*/ 28 w 28"/>
                  <a:gd name="T3" fmla="*/ 13 h 24"/>
                  <a:gd name="T4" fmla="*/ 9 w 28"/>
                  <a:gd name="T5" fmla="*/ 0 h 24"/>
                  <a:gd name="T6" fmla="*/ 0 w 28"/>
                  <a:gd name="T7" fmla="*/ 14 h 24"/>
                  <a:gd name="T8" fmla="*/ 21 w 28"/>
                  <a:gd name="T9" fmla="*/ 24 h 24"/>
                </a:gdLst>
                <a:ahLst/>
                <a:cxnLst>
                  <a:cxn ang="0">
                    <a:pos x="T0" y="T1"/>
                  </a:cxn>
                  <a:cxn ang="0">
                    <a:pos x="T2" y="T3"/>
                  </a:cxn>
                  <a:cxn ang="0">
                    <a:pos x="T4" y="T5"/>
                  </a:cxn>
                  <a:cxn ang="0">
                    <a:pos x="T6" y="T7"/>
                  </a:cxn>
                  <a:cxn ang="0">
                    <a:pos x="T8" y="T9"/>
                  </a:cxn>
                </a:cxnLst>
                <a:rect l="0" t="0" r="r" b="b"/>
                <a:pathLst>
                  <a:path w="28" h="24">
                    <a:moveTo>
                      <a:pt x="21" y="24"/>
                    </a:moveTo>
                    <a:cubicBezTo>
                      <a:pt x="23" y="20"/>
                      <a:pt x="25" y="17"/>
                      <a:pt x="28" y="13"/>
                    </a:cubicBezTo>
                    <a:cubicBezTo>
                      <a:pt x="9" y="0"/>
                      <a:pt x="9" y="0"/>
                      <a:pt x="9" y="0"/>
                    </a:cubicBezTo>
                    <a:cubicBezTo>
                      <a:pt x="6" y="4"/>
                      <a:pt x="3" y="9"/>
                      <a:pt x="0" y="14"/>
                    </a:cubicBezTo>
                    <a:lnTo>
                      <a:pt x="21"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61" name="îṣ1îďe">
              <a:extLst>
                <a:ext uri="{FF2B5EF4-FFF2-40B4-BE49-F238E27FC236}">
                  <a16:creationId xmlns="" xmlns:a16="http://schemas.microsoft.com/office/drawing/2014/main" id="{E2B62D4D-E949-403D-B46F-E6C2528281F0}"/>
                </a:ext>
              </a:extLst>
            </p:cNvPr>
            <p:cNvSpPr/>
            <p:nvPr/>
          </p:nvSpPr>
          <p:spPr bwMode="auto">
            <a:xfrm>
              <a:off x="1512847" y="3797735"/>
              <a:ext cx="919610" cy="2354391"/>
            </a:xfrm>
            <a:custGeom>
              <a:avLst/>
              <a:gdLst>
                <a:gd name="T0" fmla="*/ 18 w 62"/>
                <a:gd name="T1" fmla="*/ 0 h 167"/>
                <a:gd name="T2" fmla="*/ 44 w 62"/>
                <a:gd name="T3" fmla="*/ 0 h 167"/>
                <a:gd name="T4" fmla="*/ 62 w 62"/>
                <a:gd name="T5" fmla="*/ 167 h 167"/>
                <a:gd name="T6" fmla="*/ 0 w 62"/>
                <a:gd name="T7" fmla="*/ 167 h 167"/>
                <a:gd name="T8" fmla="*/ 18 w 62"/>
                <a:gd name="T9" fmla="*/ 0 h 167"/>
              </a:gdLst>
              <a:ahLst/>
              <a:cxnLst>
                <a:cxn ang="0">
                  <a:pos x="T0" y="T1"/>
                </a:cxn>
                <a:cxn ang="0">
                  <a:pos x="T2" y="T3"/>
                </a:cxn>
                <a:cxn ang="0">
                  <a:pos x="T4" y="T5"/>
                </a:cxn>
                <a:cxn ang="0">
                  <a:pos x="T6" y="T7"/>
                </a:cxn>
                <a:cxn ang="0">
                  <a:pos x="T8" y="T9"/>
                </a:cxn>
              </a:cxnLst>
              <a:rect l="0" t="0" r="r" b="b"/>
              <a:pathLst>
                <a:path w="62" h="167">
                  <a:moveTo>
                    <a:pt x="18" y="0"/>
                  </a:moveTo>
                  <a:cubicBezTo>
                    <a:pt x="26" y="2"/>
                    <a:pt x="35" y="2"/>
                    <a:pt x="44" y="0"/>
                  </a:cubicBezTo>
                  <a:cubicBezTo>
                    <a:pt x="62" y="167"/>
                    <a:pt x="62" y="167"/>
                    <a:pt x="62" y="167"/>
                  </a:cubicBezTo>
                  <a:cubicBezTo>
                    <a:pt x="0" y="167"/>
                    <a:pt x="0" y="167"/>
                    <a:pt x="0" y="167"/>
                  </a:cubicBezTo>
                  <a:cubicBezTo>
                    <a:pt x="18" y="0"/>
                    <a:pt x="18" y="0"/>
                    <a:pt x="18" y="0"/>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i$ḷïďe">
              <a:extLst>
                <a:ext uri="{FF2B5EF4-FFF2-40B4-BE49-F238E27FC236}">
                  <a16:creationId xmlns="" xmlns:a16="http://schemas.microsoft.com/office/drawing/2014/main" id="{D696F1F7-7174-4A05-ABB7-C020F682EEB0}"/>
                </a:ext>
              </a:extLst>
            </p:cNvPr>
            <p:cNvSpPr/>
            <p:nvPr/>
          </p:nvSpPr>
          <p:spPr bwMode="auto">
            <a:xfrm>
              <a:off x="193117" y="1175657"/>
              <a:ext cx="3839815" cy="3410388"/>
            </a:xfrm>
            <a:custGeom>
              <a:avLst/>
              <a:gdLst>
                <a:gd name="T0" fmla="*/ 134 w 259"/>
                <a:gd name="T1" fmla="*/ 153 h 242"/>
                <a:gd name="T2" fmla="*/ 126 w 259"/>
                <a:gd name="T3" fmla="*/ 133 h 242"/>
                <a:gd name="T4" fmla="*/ 106 w 259"/>
                <a:gd name="T5" fmla="*/ 141 h 242"/>
                <a:gd name="T6" fmla="*/ 114 w 259"/>
                <a:gd name="T7" fmla="*/ 161 h 242"/>
                <a:gd name="T8" fmla="*/ 134 w 259"/>
                <a:gd name="T9" fmla="*/ 153 h 242"/>
                <a:gd name="T10" fmla="*/ 153 w 259"/>
                <a:gd name="T11" fmla="*/ 147 h 242"/>
                <a:gd name="T12" fmla="*/ 132 w 259"/>
                <a:gd name="T13" fmla="*/ 116 h 242"/>
                <a:gd name="T14" fmla="*/ 131 w 259"/>
                <a:gd name="T15" fmla="*/ 116 h 242"/>
                <a:gd name="T16" fmla="*/ 138 w 259"/>
                <a:gd name="T17" fmla="*/ 104 h 242"/>
                <a:gd name="T18" fmla="*/ 138 w 259"/>
                <a:gd name="T19" fmla="*/ 96 h 242"/>
                <a:gd name="T20" fmla="*/ 107 w 259"/>
                <a:gd name="T21" fmla="*/ 10 h 242"/>
                <a:gd name="T22" fmla="*/ 95 w 259"/>
                <a:gd name="T23" fmla="*/ 11 h 242"/>
                <a:gd name="T24" fmla="*/ 103 w 259"/>
                <a:gd name="T25" fmla="*/ 118 h 242"/>
                <a:gd name="T26" fmla="*/ 89 w 259"/>
                <a:gd name="T27" fmla="*/ 134 h 242"/>
                <a:gd name="T28" fmla="*/ 87 w 259"/>
                <a:gd name="T29" fmla="*/ 153 h 242"/>
                <a:gd name="T30" fmla="*/ 74 w 259"/>
                <a:gd name="T31" fmla="*/ 153 h 242"/>
                <a:gd name="T32" fmla="*/ 67 w 259"/>
                <a:gd name="T33" fmla="*/ 156 h 242"/>
                <a:gd name="T34" fmla="*/ 7 w 259"/>
                <a:gd name="T35" fmla="*/ 227 h 242"/>
                <a:gd name="T36" fmla="*/ 15 w 259"/>
                <a:gd name="T37" fmla="*/ 236 h 242"/>
                <a:gd name="T38" fmla="*/ 103 w 259"/>
                <a:gd name="T39" fmla="*/ 176 h 242"/>
                <a:gd name="T40" fmla="*/ 107 w 259"/>
                <a:gd name="T41" fmla="*/ 177 h 242"/>
                <a:gd name="T42" fmla="*/ 141 w 259"/>
                <a:gd name="T43" fmla="*/ 172 h 242"/>
                <a:gd name="T44" fmla="*/ 148 w 259"/>
                <a:gd name="T45" fmla="*/ 184 h 242"/>
                <a:gd name="T46" fmla="*/ 154 w 259"/>
                <a:gd name="T47" fmla="*/ 188 h 242"/>
                <a:gd name="T48" fmla="*/ 245 w 259"/>
                <a:gd name="T49" fmla="*/ 204 h 242"/>
                <a:gd name="T50" fmla="*/ 249 w 259"/>
                <a:gd name="T51" fmla="*/ 194 h 242"/>
                <a:gd name="T52" fmla="*/ 153 w 259"/>
                <a:gd name="T53"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9" h="242">
                  <a:moveTo>
                    <a:pt x="134" y="153"/>
                  </a:moveTo>
                  <a:cubicBezTo>
                    <a:pt x="137" y="145"/>
                    <a:pt x="133" y="136"/>
                    <a:pt x="126" y="133"/>
                  </a:cubicBezTo>
                  <a:cubicBezTo>
                    <a:pt x="118" y="130"/>
                    <a:pt x="109" y="133"/>
                    <a:pt x="106" y="141"/>
                  </a:cubicBezTo>
                  <a:cubicBezTo>
                    <a:pt x="102" y="149"/>
                    <a:pt x="106" y="158"/>
                    <a:pt x="114" y="161"/>
                  </a:cubicBezTo>
                  <a:cubicBezTo>
                    <a:pt x="122" y="164"/>
                    <a:pt x="131" y="161"/>
                    <a:pt x="134" y="153"/>
                  </a:cubicBezTo>
                  <a:close/>
                  <a:moveTo>
                    <a:pt x="153" y="147"/>
                  </a:moveTo>
                  <a:cubicBezTo>
                    <a:pt x="153" y="134"/>
                    <a:pt x="145" y="122"/>
                    <a:pt x="132" y="116"/>
                  </a:cubicBezTo>
                  <a:cubicBezTo>
                    <a:pt x="132" y="116"/>
                    <a:pt x="131" y="116"/>
                    <a:pt x="131" y="116"/>
                  </a:cubicBezTo>
                  <a:cubicBezTo>
                    <a:pt x="134" y="112"/>
                    <a:pt x="136" y="108"/>
                    <a:pt x="138" y="104"/>
                  </a:cubicBezTo>
                  <a:cubicBezTo>
                    <a:pt x="139" y="101"/>
                    <a:pt x="139" y="100"/>
                    <a:pt x="138" y="96"/>
                  </a:cubicBezTo>
                  <a:cubicBezTo>
                    <a:pt x="107" y="10"/>
                    <a:pt x="107" y="10"/>
                    <a:pt x="107" y="10"/>
                  </a:cubicBezTo>
                  <a:cubicBezTo>
                    <a:pt x="105" y="0"/>
                    <a:pt x="96" y="0"/>
                    <a:pt x="95" y="11"/>
                  </a:cubicBezTo>
                  <a:cubicBezTo>
                    <a:pt x="103" y="118"/>
                    <a:pt x="103" y="118"/>
                    <a:pt x="103" y="118"/>
                  </a:cubicBezTo>
                  <a:cubicBezTo>
                    <a:pt x="97" y="122"/>
                    <a:pt x="92" y="127"/>
                    <a:pt x="89" y="134"/>
                  </a:cubicBezTo>
                  <a:cubicBezTo>
                    <a:pt x="87" y="141"/>
                    <a:pt x="86" y="147"/>
                    <a:pt x="87" y="153"/>
                  </a:cubicBezTo>
                  <a:cubicBezTo>
                    <a:pt x="83" y="152"/>
                    <a:pt x="78" y="152"/>
                    <a:pt x="74" y="153"/>
                  </a:cubicBezTo>
                  <a:cubicBezTo>
                    <a:pt x="70" y="153"/>
                    <a:pt x="70" y="154"/>
                    <a:pt x="67" y="156"/>
                  </a:cubicBezTo>
                  <a:cubicBezTo>
                    <a:pt x="7" y="227"/>
                    <a:pt x="7" y="227"/>
                    <a:pt x="7" y="227"/>
                  </a:cubicBezTo>
                  <a:cubicBezTo>
                    <a:pt x="0" y="233"/>
                    <a:pt x="4" y="242"/>
                    <a:pt x="15" y="236"/>
                  </a:cubicBezTo>
                  <a:cubicBezTo>
                    <a:pt x="103" y="176"/>
                    <a:pt x="103" y="176"/>
                    <a:pt x="103" y="176"/>
                  </a:cubicBezTo>
                  <a:cubicBezTo>
                    <a:pt x="105" y="176"/>
                    <a:pt x="106" y="177"/>
                    <a:pt x="107" y="177"/>
                  </a:cubicBezTo>
                  <a:cubicBezTo>
                    <a:pt x="119" y="182"/>
                    <a:pt x="132" y="180"/>
                    <a:pt x="141" y="172"/>
                  </a:cubicBezTo>
                  <a:cubicBezTo>
                    <a:pt x="143" y="176"/>
                    <a:pt x="145" y="181"/>
                    <a:pt x="148" y="184"/>
                  </a:cubicBezTo>
                  <a:cubicBezTo>
                    <a:pt x="150" y="187"/>
                    <a:pt x="151" y="187"/>
                    <a:pt x="154" y="188"/>
                  </a:cubicBezTo>
                  <a:cubicBezTo>
                    <a:pt x="245" y="204"/>
                    <a:pt x="245" y="204"/>
                    <a:pt x="245" y="204"/>
                  </a:cubicBezTo>
                  <a:cubicBezTo>
                    <a:pt x="255" y="207"/>
                    <a:pt x="259" y="199"/>
                    <a:pt x="249" y="194"/>
                  </a:cubicBezTo>
                  <a:cubicBezTo>
                    <a:pt x="153" y="147"/>
                    <a:pt x="153" y="147"/>
                    <a:pt x="153" y="147"/>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îṧľídé">
            <a:extLst>
              <a:ext uri="{FF2B5EF4-FFF2-40B4-BE49-F238E27FC236}">
                <a16:creationId xmlns="" xmlns:a16="http://schemas.microsoft.com/office/drawing/2014/main" id="{89FB53ED-7EF5-4CBB-8849-60D914C1653F}"/>
              </a:ext>
            </a:extLst>
          </p:cNvPr>
          <p:cNvGrpSpPr/>
          <p:nvPr/>
        </p:nvGrpSpPr>
        <p:grpSpPr>
          <a:xfrm>
            <a:off x="3207948" y="1154675"/>
            <a:ext cx="8343349" cy="958934"/>
            <a:chOff x="4897502" y="2297137"/>
            <a:chExt cx="2118742" cy="455049"/>
          </a:xfrm>
        </p:grpSpPr>
        <p:sp>
          <p:nvSpPr>
            <p:cNvPr id="175" name="iṥḷíḓe">
              <a:extLst>
                <a:ext uri="{FF2B5EF4-FFF2-40B4-BE49-F238E27FC236}">
                  <a16:creationId xmlns="" xmlns:a16="http://schemas.microsoft.com/office/drawing/2014/main" id="{E5495DC7-AB56-4BF2-86B4-42BB99F373B3}"/>
                </a:ext>
              </a:extLst>
            </p:cNvPr>
            <p:cNvSpPr/>
            <p:nvPr/>
          </p:nvSpPr>
          <p:spPr bwMode="auto">
            <a:xfrm>
              <a:off x="4908182" y="2457127"/>
              <a:ext cx="2108062" cy="295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pPr>
              <a:r>
                <a:rPr lang="zh-CN" altLang="en-US" b="1" dirty="0" smtClean="0"/>
                <a:t>图书、档案、文物及陈列品不论价值大小都按固定资产管理</a:t>
              </a:r>
              <a:endParaRPr lang="en-US" altLang="zh-CN" b="1" dirty="0" smtClean="0"/>
            </a:p>
            <a:p>
              <a:pPr>
                <a:lnSpc>
                  <a:spcPct val="120000"/>
                </a:lnSpc>
              </a:pPr>
              <a:endParaRPr lang="en-US" altLang="zh-CN" b="1" dirty="0"/>
            </a:p>
          </p:txBody>
        </p:sp>
        <p:sp>
          <p:nvSpPr>
            <p:cNvPr id="176" name="îśḷïḍê">
              <a:extLst>
                <a:ext uri="{FF2B5EF4-FFF2-40B4-BE49-F238E27FC236}">
                  <a16:creationId xmlns="" xmlns:a16="http://schemas.microsoft.com/office/drawing/2014/main" id="{612022DC-0D6A-4090-924A-D0684B4925E3}"/>
                </a:ext>
              </a:extLst>
            </p:cNvPr>
            <p:cNvSpPr txBox="1"/>
            <p:nvPr/>
          </p:nvSpPr>
          <p:spPr bwMode="auto">
            <a:xfrm>
              <a:off x="4897502" y="2297137"/>
              <a:ext cx="2108063" cy="41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360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b="1" dirty="0" smtClean="0"/>
                <a:t>04.</a:t>
              </a:r>
              <a:r>
                <a:rPr lang="zh-CN" altLang="en-US" b="1" dirty="0" smtClean="0"/>
                <a:t>特殊分类</a:t>
              </a:r>
              <a:endParaRPr lang="en-US" altLang="zh-CN" b="1" dirty="0" smtClean="0"/>
            </a:p>
            <a:p>
              <a:pPr>
                <a:spcBef>
                  <a:spcPct val="0"/>
                </a:spcBef>
              </a:pPr>
              <a:endParaRPr lang="en-US" altLang="zh-CN" b="1" dirty="0"/>
            </a:p>
          </p:txBody>
        </p:sp>
      </p:grpSp>
      <p:pic>
        <p:nvPicPr>
          <p:cNvPr id="7170" name="Picture 2"/>
          <p:cNvPicPr>
            <a:picLocks noChangeAspect="1" noChangeArrowheads="1"/>
          </p:cNvPicPr>
          <p:nvPr/>
        </p:nvPicPr>
        <p:blipFill>
          <a:blip r:embed="rId2" cstate="print"/>
          <a:srcRect/>
          <a:stretch>
            <a:fillRect/>
          </a:stretch>
        </p:blipFill>
        <p:spPr bwMode="auto">
          <a:xfrm>
            <a:off x="3265714" y="1967433"/>
            <a:ext cx="8305605" cy="2719061"/>
          </a:xfrm>
          <a:prstGeom prst="rect">
            <a:avLst/>
          </a:prstGeom>
          <a:noFill/>
          <a:ln w="9525">
            <a:noFill/>
            <a:miter lim="800000"/>
            <a:headEnd/>
            <a:tailEnd/>
          </a:ln>
        </p:spPr>
      </p:pic>
      <p:sp>
        <p:nvSpPr>
          <p:cNvPr id="32" name="TextBox 31"/>
          <p:cNvSpPr txBox="1"/>
          <p:nvPr/>
        </p:nvSpPr>
        <p:spPr>
          <a:xfrm>
            <a:off x="3303036" y="4945225"/>
            <a:ext cx="8089642" cy="830997"/>
          </a:xfrm>
          <a:prstGeom prst="rect">
            <a:avLst/>
          </a:prstGeom>
          <a:noFill/>
        </p:spPr>
        <p:txBody>
          <a:bodyPr wrap="square" rtlCol="0">
            <a:spAutoFit/>
          </a:bodyPr>
          <a:lstStyle/>
          <a:p>
            <a:r>
              <a:rPr lang="zh-CN" altLang="en-US" sz="2400" b="1" dirty="0" smtClean="0">
                <a:solidFill>
                  <a:srgbClr val="FF0000"/>
                </a:solidFill>
              </a:rPr>
              <a:t>个人采购的图书，结合需求，批量达到“</a:t>
            </a:r>
            <a:r>
              <a:rPr lang="en-US" altLang="zh-CN" sz="2400" b="1" dirty="0" smtClean="0">
                <a:solidFill>
                  <a:srgbClr val="FF0000"/>
                </a:solidFill>
              </a:rPr>
              <a:t>500</a:t>
            </a:r>
            <a:r>
              <a:rPr lang="zh-CN" altLang="en-US" sz="2400" b="1" dirty="0" smtClean="0">
                <a:solidFill>
                  <a:srgbClr val="FF0000"/>
                </a:solidFill>
              </a:rPr>
              <a:t>元”（含）以上，需要录入固定资产</a:t>
            </a:r>
            <a:endParaRPr lang="zh-CN" altLang="en-US" sz="2400" b="1" dirty="0">
              <a:solidFill>
                <a:srgbClr val="FF0000"/>
              </a:solidFill>
            </a:endParaRPr>
          </a:p>
        </p:txBody>
      </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
                                        </p:tgtEl>
                                        <p:attrNameLst>
                                          <p:attrName>style.visibility</p:attrName>
                                        </p:attrNameLst>
                                      </p:cBhvr>
                                      <p:to>
                                        <p:strVal val="visible"/>
                                      </p:to>
                                    </p:set>
                                    <p:anim calcmode="discrete" valueType="clr">
                                      <p:cBhvr override="childStyle">
                                        <p:cTn id="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
                                        </p:tgtEl>
                                        <p:attrNameLst>
                                          <p:attrName>fillcolor</p:attrName>
                                        </p:attrNameLst>
                                      </p:cBhvr>
                                      <p:tavLst>
                                        <p:tav tm="0">
                                          <p:val>
                                            <p:clrVal>
                                              <a:schemeClr val="accent2"/>
                                            </p:clrVal>
                                          </p:val>
                                        </p:tav>
                                        <p:tav tm="50000">
                                          <p:val>
                                            <p:clrVal>
                                              <a:schemeClr val="hlink"/>
                                            </p:clrVal>
                                          </p:val>
                                        </p:tav>
                                      </p:tavLst>
                                    </p:anim>
                                    <p:set>
                                      <p:cBhvr>
                                        <p:cTn id="9" dur="80"/>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、固定资产录入：怎么录入？</a:t>
            </a:r>
          </a:p>
        </p:txBody>
      </p:sp>
      <p:pic>
        <p:nvPicPr>
          <p:cNvPr id="8194" name="Picture 2"/>
          <p:cNvPicPr>
            <a:picLocks noChangeAspect="1" noChangeArrowheads="1"/>
          </p:cNvPicPr>
          <p:nvPr/>
        </p:nvPicPr>
        <p:blipFill>
          <a:blip r:embed="rId2" cstate="print"/>
          <a:srcRect/>
          <a:stretch>
            <a:fillRect/>
          </a:stretch>
        </p:blipFill>
        <p:spPr bwMode="auto">
          <a:xfrm>
            <a:off x="849085" y="1108146"/>
            <a:ext cx="8672379" cy="1793673"/>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95942" y="3349023"/>
            <a:ext cx="4550227" cy="291385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714631" y="3331029"/>
            <a:ext cx="5378398" cy="3093874"/>
          </a:xfrm>
          <a:prstGeom prst="rect">
            <a:avLst/>
          </a:prstGeom>
          <a:noFill/>
          <a:ln w="9525">
            <a:noFill/>
            <a:miter lim="800000"/>
            <a:headEnd/>
            <a:tailEnd/>
          </a:ln>
        </p:spPr>
      </p:pic>
      <p:cxnSp>
        <p:nvCxnSpPr>
          <p:cNvPr id="34" name="直接箭头连接符 33"/>
          <p:cNvCxnSpPr/>
          <p:nvPr/>
        </p:nvCxnSpPr>
        <p:spPr>
          <a:xfrm flipH="1">
            <a:off x="3797559" y="2155371"/>
            <a:ext cx="3480320" cy="376023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4282751" y="5682343"/>
            <a:ext cx="2649894" cy="345233"/>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ppt_w/2"/>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ppt_w</p:attrName>
                                        </p:attrNameLst>
                                      </p:cBhvr>
                                      <p:tavLst>
                                        <p:tav tm="0">
                                          <p:val>
                                            <p:fltVal val="0"/>
                                          </p:val>
                                        </p:tav>
                                        <p:tav tm="100000">
                                          <p:val>
                                            <p:strVal val="#ppt_w"/>
                                          </p:val>
                                        </p:tav>
                                      </p:tavLst>
                                    </p:anim>
                                    <p:anim calcmode="lin" valueType="num">
                                      <p:cBhvr>
                                        <p:cTn id="10" dur="500" fill="hold"/>
                                        <p:tgtEl>
                                          <p:spTgt spid="34"/>
                                        </p:tgtEl>
                                        <p:attrNameLst>
                                          <p:attrName>ppt_h</p:attrName>
                                        </p:attrNameLst>
                                      </p:cBhvr>
                                      <p:tavLst>
                                        <p:tav tm="0">
                                          <p:val>
                                            <p:strVal val="#ppt_h"/>
                                          </p:val>
                                        </p:tav>
                                        <p:tav tm="100000">
                                          <p:val>
                                            <p:strVal val="#ppt_h"/>
                                          </p:val>
                                        </p:tav>
                                      </p:tavLst>
                                    </p:anim>
                                  </p:childTnLst>
                                </p:cTn>
                              </p:par>
                              <p:par>
                                <p:cTn id="11" presetID="17" presetClass="entr" presetSubtype="1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500" fill="hold"/>
                                        <p:tgtEl>
                                          <p:spTgt spid="8195"/>
                                        </p:tgtEl>
                                        <p:attrNameLst>
                                          <p:attrName>ppt_w</p:attrName>
                                        </p:attrNameLst>
                                      </p:cBhvr>
                                      <p:tavLst>
                                        <p:tav tm="0">
                                          <p:val>
                                            <p:fltVal val="0"/>
                                          </p:val>
                                        </p:tav>
                                        <p:tav tm="100000">
                                          <p:val>
                                            <p:strVal val="#ppt_w"/>
                                          </p:val>
                                        </p:tav>
                                      </p:tavLst>
                                    </p:anim>
                                    <p:anim calcmode="lin" valueType="num">
                                      <p:cBhvr>
                                        <p:cTn id="14"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ppt_x</p:attrName>
                                        </p:attrNameLst>
                                      </p:cBhvr>
                                      <p:tavLst>
                                        <p:tav tm="0">
                                          <p:val>
                                            <p:strVal val="#ppt_x-#ppt_w/2"/>
                                          </p:val>
                                        </p:tav>
                                        <p:tav tm="100000">
                                          <p:val>
                                            <p:strVal val="#ppt_x"/>
                                          </p:val>
                                        </p:tav>
                                      </p:tavLst>
                                    </p:anim>
                                    <p:anim calcmode="lin" valueType="num">
                                      <p:cBhvr>
                                        <p:cTn id="20" dur="500" fill="hold"/>
                                        <p:tgtEl>
                                          <p:spTgt spid="36"/>
                                        </p:tgtEl>
                                        <p:attrNameLst>
                                          <p:attrName>ppt_y</p:attrName>
                                        </p:attrNameLst>
                                      </p:cBhvr>
                                      <p:tavLst>
                                        <p:tav tm="0">
                                          <p:val>
                                            <p:strVal val="#ppt_y"/>
                                          </p:val>
                                        </p:tav>
                                        <p:tav tm="100000">
                                          <p:val>
                                            <p:strVal val="#ppt_y"/>
                                          </p:val>
                                        </p:tav>
                                      </p:tavLst>
                                    </p:anim>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anim calcmode="lin" valueType="num">
                                      <p:cBhvr>
                                        <p:cTn id="25" dur="500" fill="hold"/>
                                        <p:tgtEl>
                                          <p:spTgt spid="8196"/>
                                        </p:tgtEl>
                                        <p:attrNameLst>
                                          <p:attrName>ppt_w</p:attrName>
                                        </p:attrNameLst>
                                      </p:cBhvr>
                                      <p:tavLst>
                                        <p:tav tm="0">
                                          <p:val>
                                            <p:fltVal val="0"/>
                                          </p:val>
                                        </p:tav>
                                        <p:tav tm="100000">
                                          <p:val>
                                            <p:strVal val="#ppt_w"/>
                                          </p:val>
                                        </p:tav>
                                      </p:tavLst>
                                    </p:anim>
                                    <p:anim calcmode="lin" valueType="num">
                                      <p:cBhvr>
                                        <p:cTn id="26"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i$ļíḓè">
            <a:extLst>
              <a:ext uri="{FF2B5EF4-FFF2-40B4-BE49-F238E27FC236}">
                <a16:creationId xmlns:a16="http://schemas.microsoft.com/office/drawing/2014/main" xmlns="" id="{4FBB8EDA-81F3-44AA-B8BA-CD24AC647C7D}"/>
              </a:ext>
            </a:extLst>
          </p:cNvPr>
          <p:cNvSpPr txBox="1"/>
          <p:nvPr/>
        </p:nvSpPr>
        <p:spPr>
          <a:xfrm>
            <a:off x="0" y="626081"/>
            <a:ext cx="5931412" cy="471820"/>
          </a:xfrm>
          <a:prstGeom prst="rect">
            <a:avLst/>
          </a:prstGeom>
          <a:noFill/>
        </p:spPr>
        <p:txBody>
          <a:bodyPr wrap="square" rtlCol="0" anchor="ctr">
            <a:normAutofit/>
          </a:bodyPr>
          <a:lstStyle/>
          <a:p>
            <a:pPr defTabSz="914378">
              <a:spcBef>
                <a:spcPct val="0"/>
              </a:spcBef>
              <a:defRPr/>
            </a:pPr>
            <a:r>
              <a:rPr lang="en-US" altLang="zh-CN" sz="1600" b="1" dirty="0" smtClean="0"/>
              <a:t>2</a:t>
            </a:r>
            <a:r>
              <a:rPr lang="zh-CN" altLang="en-US" sz="1600" b="1" dirty="0" smtClean="0"/>
              <a:t>、固定资产录入：由谁录入？</a:t>
            </a:r>
          </a:p>
        </p:txBody>
      </p:sp>
      <p:grpSp>
        <p:nvGrpSpPr>
          <p:cNvPr id="8" name="1a1d10c6-b8c2-4715-a5d8-5340a86b7de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a:extLst>
              <a:ext uri="{FF2B5EF4-FFF2-40B4-BE49-F238E27FC236}">
                <a16:creationId xmlns:a16="http://schemas.microsoft.com/office/drawing/2014/main" xmlns="" id="{EBD833E4-3DEC-4F38-B366-7F5AD54BCC2A}"/>
              </a:ext>
            </a:extLst>
          </p:cNvPr>
          <p:cNvGrpSpPr>
            <a:grpSpLocks noChangeAspect="1"/>
          </p:cNvGrpSpPr>
          <p:nvPr>
            <p:custDataLst>
              <p:tags r:id="rId1"/>
            </p:custDataLst>
          </p:nvPr>
        </p:nvGrpSpPr>
        <p:grpSpPr>
          <a:xfrm>
            <a:off x="1192811" y="1255469"/>
            <a:ext cx="10123189" cy="4801823"/>
            <a:chOff x="1192811" y="1255469"/>
            <a:chExt cx="10123189" cy="4801823"/>
          </a:xfrm>
        </p:grpSpPr>
        <p:sp>
          <p:nvSpPr>
            <p:cNvPr id="9" name="iṣļíḋè">
              <a:extLst>
                <a:ext uri="{FF2B5EF4-FFF2-40B4-BE49-F238E27FC236}">
                  <a16:creationId xmlns:a16="http://schemas.microsoft.com/office/drawing/2014/main" xmlns="" id="{940C482D-E9F0-4AE4-91A9-FBFF0D3EC90E}"/>
                </a:ext>
              </a:extLst>
            </p:cNvPr>
            <p:cNvSpPr/>
            <p:nvPr/>
          </p:nvSpPr>
          <p:spPr>
            <a:xfrm>
              <a:off x="5392775" y="1255469"/>
              <a:ext cx="60959" cy="4801823"/>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iṩľiďê">
              <a:extLst>
                <a:ext uri="{FF2B5EF4-FFF2-40B4-BE49-F238E27FC236}">
                  <a16:creationId xmlns:a16="http://schemas.microsoft.com/office/drawing/2014/main" xmlns="" id="{C98CC7D6-AA20-4E27-B001-5A2D7E3105C7}"/>
                </a:ext>
              </a:extLst>
            </p:cNvPr>
            <p:cNvSpPr/>
            <p:nvPr/>
          </p:nvSpPr>
          <p:spPr bwMode="auto">
            <a:xfrm rot="10800000" flipV="1">
              <a:off x="4279629" y="3934048"/>
              <a:ext cx="482637" cy="329342"/>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w="9525">
              <a:noFill/>
              <a:round/>
              <a:headEnd/>
              <a:tailEnd/>
            </a:ln>
          </p:spPr>
          <p:txBody>
            <a:bodyPr anchor="ctr"/>
            <a:lstStyle/>
            <a:p>
              <a:pPr algn="ctr"/>
              <a:endParaRPr/>
            </a:p>
          </p:txBody>
        </p:sp>
        <p:sp>
          <p:nvSpPr>
            <p:cNvPr id="13" name="ïşľíḓe">
              <a:extLst>
                <a:ext uri="{FF2B5EF4-FFF2-40B4-BE49-F238E27FC236}">
                  <a16:creationId xmlns:a16="http://schemas.microsoft.com/office/drawing/2014/main" xmlns="" id="{2D448E1B-DAB9-422E-8D3C-09300590829A}"/>
                </a:ext>
              </a:extLst>
            </p:cNvPr>
            <p:cNvSpPr/>
            <p:nvPr/>
          </p:nvSpPr>
          <p:spPr>
            <a:xfrm rot="16200000">
              <a:off x="3895959" y="1467049"/>
              <a:ext cx="1234483" cy="1212728"/>
            </a:xfrm>
            <a:prstGeom prst="round2DiagRect">
              <a:avLst>
                <a:gd name="adj1" fmla="val 50000"/>
                <a:gd name="adj2" fmla="val 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sliḑè">
              <a:extLst>
                <a:ext uri="{FF2B5EF4-FFF2-40B4-BE49-F238E27FC236}">
                  <a16:creationId xmlns:a16="http://schemas.microsoft.com/office/drawing/2014/main" xmlns="" id="{F40CC7FC-EB2F-428B-AF8E-068F1ADCDE86}"/>
                </a:ext>
              </a:extLst>
            </p:cNvPr>
            <p:cNvSpPr/>
            <p:nvPr/>
          </p:nvSpPr>
          <p:spPr>
            <a:xfrm rot="16200000">
              <a:off x="4007191" y="1564059"/>
              <a:ext cx="1034918" cy="1016679"/>
            </a:xfrm>
            <a:prstGeom prst="round2DiagRect">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ṥlîḍê">
              <a:extLst>
                <a:ext uri="{FF2B5EF4-FFF2-40B4-BE49-F238E27FC236}">
                  <a16:creationId xmlns:a16="http://schemas.microsoft.com/office/drawing/2014/main" xmlns="" id="{EE28278F-AE74-43FF-9647-478BAAE9E8BD}"/>
                </a:ext>
              </a:extLst>
            </p:cNvPr>
            <p:cNvSpPr/>
            <p:nvPr/>
          </p:nvSpPr>
          <p:spPr bwMode="auto">
            <a:xfrm>
              <a:off x="4248513" y="1792664"/>
              <a:ext cx="579957" cy="57919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9525">
              <a:noFill/>
              <a:round/>
              <a:headEnd/>
              <a:tailEnd/>
            </a:ln>
          </p:spPr>
          <p:txBody>
            <a:bodyPr anchor="ctr"/>
            <a:lstStyle/>
            <a:p>
              <a:pPr algn="ctr"/>
              <a:endParaRPr/>
            </a:p>
          </p:txBody>
        </p:sp>
        <p:sp>
          <p:nvSpPr>
            <p:cNvPr id="16" name="íšliḋê">
              <a:extLst>
                <a:ext uri="{FF2B5EF4-FFF2-40B4-BE49-F238E27FC236}">
                  <a16:creationId xmlns:a16="http://schemas.microsoft.com/office/drawing/2014/main" xmlns="" id="{78850D88-25DA-4E07-B4BE-818126FF7897}"/>
                </a:ext>
              </a:extLst>
            </p:cNvPr>
            <p:cNvSpPr/>
            <p:nvPr/>
          </p:nvSpPr>
          <p:spPr>
            <a:xfrm rot="16200000">
              <a:off x="5662228" y="2484294"/>
              <a:ext cx="1753838" cy="1722930"/>
            </a:xfrm>
            <a:prstGeom prst="round2DiagRect">
              <a:avLst>
                <a:gd name="adj1" fmla="val 50000"/>
                <a:gd name="adj2"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0000"/>
                </a:solidFill>
              </a:endParaRPr>
            </a:p>
          </p:txBody>
        </p:sp>
        <p:sp>
          <p:nvSpPr>
            <p:cNvPr id="17" name="íṣḻiḍe">
              <a:extLst>
                <a:ext uri="{FF2B5EF4-FFF2-40B4-BE49-F238E27FC236}">
                  <a16:creationId xmlns:a16="http://schemas.microsoft.com/office/drawing/2014/main" xmlns="" id="{7B7742F8-909B-4432-A5A8-BC10BFB881B8}"/>
                </a:ext>
              </a:extLst>
            </p:cNvPr>
            <p:cNvSpPr/>
            <p:nvPr/>
          </p:nvSpPr>
          <p:spPr>
            <a:xfrm rot="16200000">
              <a:off x="5820256" y="2622116"/>
              <a:ext cx="1470315" cy="1444402"/>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0000"/>
                </a:solidFill>
              </a:endParaRPr>
            </a:p>
          </p:txBody>
        </p:sp>
        <p:sp>
          <p:nvSpPr>
            <p:cNvPr id="18" name="ïşļïḑè">
              <a:extLst>
                <a:ext uri="{FF2B5EF4-FFF2-40B4-BE49-F238E27FC236}">
                  <a16:creationId xmlns:a16="http://schemas.microsoft.com/office/drawing/2014/main" xmlns="" id="{DF500ECA-907B-4DF6-96C4-07AF590C5BF1}"/>
                </a:ext>
              </a:extLst>
            </p:cNvPr>
            <p:cNvSpPr/>
            <p:nvPr/>
          </p:nvSpPr>
          <p:spPr bwMode="auto">
            <a:xfrm flipH="1">
              <a:off x="6109670" y="3023601"/>
              <a:ext cx="844608" cy="609499"/>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w="9525">
              <a:noFill/>
              <a:round/>
              <a:headEnd/>
              <a:tailEnd/>
            </a:ln>
          </p:spPr>
          <p:txBody>
            <a:bodyPr anchor="ctr"/>
            <a:lstStyle/>
            <a:p>
              <a:pPr algn="ctr"/>
              <a:endParaRPr/>
            </a:p>
          </p:txBody>
        </p:sp>
        <p:sp>
          <p:nvSpPr>
            <p:cNvPr id="19" name="iṣlîḍe">
              <a:extLst>
                <a:ext uri="{FF2B5EF4-FFF2-40B4-BE49-F238E27FC236}">
                  <a16:creationId xmlns:a16="http://schemas.microsoft.com/office/drawing/2014/main" xmlns="" id="{3D267536-B2DA-4F33-AEB4-0097C1E0E60D}"/>
                </a:ext>
              </a:extLst>
            </p:cNvPr>
            <p:cNvSpPr/>
            <p:nvPr/>
          </p:nvSpPr>
          <p:spPr>
            <a:xfrm rot="16200000">
              <a:off x="4053972" y="4171064"/>
              <a:ext cx="1234483" cy="1212728"/>
            </a:xfrm>
            <a:prstGeom prst="round2DiagRect">
              <a:avLst>
                <a:gd name="adj1" fmla="val 50000"/>
                <a:gd name="adj2" fmla="val 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ş1ïḋê">
              <a:extLst>
                <a:ext uri="{FF2B5EF4-FFF2-40B4-BE49-F238E27FC236}">
                  <a16:creationId xmlns:a16="http://schemas.microsoft.com/office/drawing/2014/main" xmlns="" id="{6C694476-DC69-41C1-B41B-268999571C2D}"/>
                </a:ext>
              </a:extLst>
            </p:cNvPr>
            <p:cNvSpPr/>
            <p:nvPr/>
          </p:nvSpPr>
          <p:spPr>
            <a:xfrm rot="16200000">
              <a:off x="4165204" y="4268074"/>
              <a:ext cx="1034918" cy="1016679"/>
            </a:xfrm>
            <a:prstGeom prst="round2DiagRect">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ṩ1îďe">
              <a:extLst>
                <a:ext uri="{FF2B5EF4-FFF2-40B4-BE49-F238E27FC236}">
                  <a16:creationId xmlns:a16="http://schemas.microsoft.com/office/drawing/2014/main" xmlns="" id="{B9E91E8A-4867-4DFF-AD8B-C760CADB415B}"/>
                </a:ext>
              </a:extLst>
            </p:cNvPr>
            <p:cNvSpPr/>
            <p:nvPr/>
          </p:nvSpPr>
          <p:spPr bwMode="auto">
            <a:xfrm>
              <a:off x="4387972" y="4565996"/>
              <a:ext cx="587920" cy="413134"/>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w="9525">
              <a:noFill/>
              <a:round/>
              <a:headEnd/>
              <a:tailEnd/>
            </a:ln>
          </p:spPr>
          <p:txBody>
            <a:bodyPr anchor="ctr"/>
            <a:lstStyle/>
            <a:p>
              <a:pPr algn="ctr"/>
              <a:endParaRPr/>
            </a:p>
          </p:txBody>
        </p:sp>
        <p:sp>
          <p:nvSpPr>
            <p:cNvPr id="22" name="îṧļíde">
              <a:extLst>
                <a:ext uri="{FF2B5EF4-FFF2-40B4-BE49-F238E27FC236}">
                  <a16:creationId xmlns:a16="http://schemas.microsoft.com/office/drawing/2014/main" xmlns="" id="{92FB743E-ADB5-46A7-A4D1-4FFDCDBE8DCC}"/>
                </a:ext>
              </a:extLst>
            </p:cNvPr>
            <p:cNvSpPr/>
            <p:nvPr/>
          </p:nvSpPr>
          <p:spPr bwMode="auto">
            <a:xfrm>
              <a:off x="7624560" y="3407547"/>
              <a:ext cx="3691440" cy="77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40000"/>
                </a:lnSpc>
                <a:spcBef>
                  <a:spcPct val="0"/>
                </a:spcBef>
                <a:buFont typeface="Arial" panose="020B0604020202020204" pitchFamily="34" charset="0"/>
                <a:buChar char="•"/>
              </a:pPr>
              <a:r>
                <a:rPr lang="zh-CN" altLang="en-US" sz="1600" b="1" dirty="0" smtClean="0">
                  <a:solidFill>
                    <a:srgbClr val="FF0000"/>
                  </a:solidFill>
                </a:rPr>
                <a:t>使用部门是谁，由谁录入</a:t>
              </a:r>
              <a:endParaRPr lang="en-US" altLang="zh-CN" sz="1600" b="1" dirty="0">
                <a:solidFill>
                  <a:srgbClr val="FF0000"/>
                </a:solidFill>
              </a:endParaRPr>
            </a:p>
            <a:p>
              <a:pPr marL="171450" indent="-171450">
                <a:lnSpc>
                  <a:spcPct val="140000"/>
                </a:lnSpc>
                <a:spcBef>
                  <a:spcPct val="0"/>
                </a:spcBef>
                <a:buFont typeface="Arial" panose="020B0604020202020204" pitchFamily="34" charset="0"/>
                <a:buChar char="•"/>
              </a:pPr>
              <a:r>
                <a:rPr lang="zh-CN" altLang="en-US" sz="1600" b="1" dirty="0" smtClean="0">
                  <a:solidFill>
                    <a:srgbClr val="FF0000"/>
                  </a:solidFill>
                </a:rPr>
                <a:t>部门资产管理员负责统一录入</a:t>
              </a:r>
              <a:r>
                <a:rPr lang="en-US" altLang="zh-CN" sz="1600" b="1" dirty="0" smtClean="0">
                  <a:solidFill>
                    <a:srgbClr val="FF0000"/>
                  </a:solidFill>
                </a:rPr>
                <a:t>.</a:t>
              </a:r>
              <a:endParaRPr lang="en-US" altLang="zh-CN" sz="1600" b="1" dirty="0">
                <a:solidFill>
                  <a:srgbClr val="FF0000"/>
                </a:solidFill>
              </a:endParaRPr>
            </a:p>
          </p:txBody>
        </p:sp>
        <p:sp>
          <p:nvSpPr>
            <p:cNvPr id="23" name="išḷiḋé">
              <a:extLst>
                <a:ext uri="{FF2B5EF4-FFF2-40B4-BE49-F238E27FC236}">
                  <a16:creationId xmlns:a16="http://schemas.microsoft.com/office/drawing/2014/main" xmlns="" id="{F9C1AB62-A8C2-426D-A2E8-8BCB00C8AE23}"/>
                </a:ext>
              </a:extLst>
            </p:cNvPr>
            <p:cNvSpPr txBox="1"/>
            <p:nvPr/>
          </p:nvSpPr>
          <p:spPr bwMode="auto">
            <a:xfrm>
              <a:off x="7624560" y="2894450"/>
              <a:ext cx="3691440"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4377" rtl="0" eaLnBrk="1" fontAlgn="auto" latinLnBrk="0" hangingPunct="1">
                <a:spcBef>
                  <a:spcPct val="0"/>
                </a:spcBef>
                <a:spcAft>
                  <a:spcPts val="0"/>
                </a:spcAft>
                <a:buClrTx/>
                <a:buSzTx/>
                <a:buFontTx/>
                <a:buNone/>
                <a:tabLst/>
                <a:defRPr/>
              </a:pPr>
              <a:r>
                <a:rPr kumimoji="0" lang="zh-CN" altLang="en-US" sz="2000" b="1" i="0" u="none" strike="noStrike" kern="1200" cap="none" spc="0" normalizeH="0" baseline="0" noProof="0" dirty="0" smtClean="0">
                  <a:ln>
                    <a:noFill/>
                  </a:ln>
                  <a:solidFill>
                    <a:schemeClr val="accent1"/>
                  </a:solidFill>
                  <a:effectLst/>
                  <a:uLnTx/>
                  <a:uFillTx/>
                </a:rPr>
                <a:t>原则上</a:t>
              </a:r>
              <a:endParaRPr kumimoji="0" lang="zh-CN" altLang="en-US" sz="2000" b="1" i="0" u="none" strike="noStrike" kern="1200" cap="none" spc="0" normalizeH="0" baseline="0" noProof="0" dirty="0">
                <a:ln>
                  <a:noFill/>
                </a:ln>
                <a:solidFill>
                  <a:schemeClr val="accent1"/>
                </a:solidFill>
                <a:effectLst/>
                <a:uLnTx/>
                <a:uFillTx/>
              </a:endParaRPr>
            </a:p>
          </p:txBody>
        </p:sp>
        <p:sp>
          <p:nvSpPr>
            <p:cNvPr id="24" name="îsḻiḑê">
              <a:extLst>
                <a:ext uri="{FF2B5EF4-FFF2-40B4-BE49-F238E27FC236}">
                  <a16:creationId xmlns:a16="http://schemas.microsoft.com/office/drawing/2014/main" xmlns="" id="{CB75D869-8FF2-43FD-BEC9-1F680ADED513}"/>
                </a:ext>
              </a:extLst>
            </p:cNvPr>
            <p:cNvSpPr/>
            <p:nvPr/>
          </p:nvSpPr>
          <p:spPr bwMode="auto">
            <a:xfrm>
              <a:off x="1192811" y="1969268"/>
              <a:ext cx="2698054" cy="77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zh-CN" altLang="en-US" sz="1400" b="1" dirty="0" smtClean="0"/>
                <a:t>采购合同签署后</a:t>
              </a:r>
              <a:r>
                <a:rPr lang="en-US" altLang="zh-CN" sz="1400" b="1" dirty="0" smtClean="0"/>
                <a:t>.</a:t>
              </a:r>
              <a:endParaRPr lang="en-US" altLang="zh-CN" sz="1400" b="1" dirty="0"/>
            </a:p>
            <a:p>
              <a:pPr marL="171450" indent="-171450">
                <a:lnSpc>
                  <a:spcPct val="160000"/>
                </a:lnSpc>
                <a:buFont typeface="Arial" panose="020B0604020202020204" pitchFamily="34" charset="0"/>
                <a:buChar char="•"/>
              </a:pPr>
              <a:r>
                <a:rPr lang="zh-CN" altLang="en-US" sz="1400" b="1" dirty="0" smtClean="0"/>
                <a:t>由国资处设备管理科统一录入</a:t>
              </a:r>
              <a:endParaRPr lang="en-US" altLang="zh-CN" sz="1400" b="1" dirty="0"/>
            </a:p>
          </p:txBody>
        </p:sp>
        <p:sp>
          <p:nvSpPr>
            <p:cNvPr id="25" name="îṣľidè">
              <a:extLst>
                <a:ext uri="{FF2B5EF4-FFF2-40B4-BE49-F238E27FC236}">
                  <a16:creationId xmlns:a16="http://schemas.microsoft.com/office/drawing/2014/main" xmlns="" id="{8D0B1B21-382E-49B5-8EDF-22C4D3AB1761}"/>
                </a:ext>
              </a:extLst>
            </p:cNvPr>
            <p:cNvSpPr txBox="1"/>
            <p:nvPr/>
          </p:nvSpPr>
          <p:spPr bwMode="auto">
            <a:xfrm>
              <a:off x="1192811" y="1456171"/>
              <a:ext cx="2570197"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4377" rtl="0" eaLnBrk="1" fontAlgn="auto" latinLnBrk="0" hangingPunct="1">
                <a:spcBef>
                  <a:spcPct val="0"/>
                </a:spcBef>
                <a:spcAft>
                  <a:spcPts val="0"/>
                </a:spcAft>
                <a:buClrTx/>
                <a:buSzTx/>
                <a:buFontTx/>
                <a:buNone/>
                <a:tabLst/>
                <a:defRPr/>
              </a:pPr>
              <a:r>
                <a:rPr lang="zh-CN" altLang="en-US" sz="2000" b="1" dirty="0" smtClean="0">
                  <a:solidFill>
                    <a:srgbClr val="000000"/>
                  </a:solidFill>
                </a:rPr>
                <a:t>协议供货产品</a:t>
              </a:r>
              <a:endParaRPr kumimoji="0" lang="zh-CN" altLang="en-US" sz="2000" b="1" i="0" u="none" strike="noStrike" kern="1200" cap="none" spc="0" normalizeH="0" baseline="0" noProof="0" dirty="0">
                <a:ln>
                  <a:noFill/>
                </a:ln>
                <a:solidFill>
                  <a:srgbClr val="000000"/>
                </a:solidFill>
                <a:effectLst/>
                <a:uLnTx/>
                <a:uFillTx/>
              </a:endParaRPr>
            </a:p>
          </p:txBody>
        </p:sp>
        <p:sp>
          <p:nvSpPr>
            <p:cNvPr id="28" name="îṥļiḑé">
              <a:extLst>
                <a:ext uri="{FF2B5EF4-FFF2-40B4-BE49-F238E27FC236}">
                  <a16:creationId xmlns:a16="http://schemas.microsoft.com/office/drawing/2014/main" xmlns="" id="{5D41E9A8-67FB-42D9-AE87-D8E7FE972505}"/>
                </a:ext>
              </a:extLst>
            </p:cNvPr>
            <p:cNvSpPr/>
            <p:nvPr/>
          </p:nvSpPr>
          <p:spPr bwMode="auto">
            <a:xfrm>
              <a:off x="1194997" y="5285254"/>
              <a:ext cx="3246375" cy="77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zh-CN" altLang="en-US" sz="1400" b="1" dirty="0" smtClean="0"/>
                <a:t>完成图书馆登记验收后</a:t>
              </a:r>
              <a:r>
                <a:rPr lang="en-US" altLang="zh-CN" sz="1400" b="1" dirty="0" smtClean="0"/>
                <a:t>.</a:t>
              </a:r>
              <a:endParaRPr lang="en-US" altLang="zh-CN" sz="1400" b="1" dirty="0"/>
            </a:p>
            <a:p>
              <a:pPr marL="171450" indent="-171450">
                <a:lnSpc>
                  <a:spcPct val="160000"/>
                </a:lnSpc>
                <a:buFont typeface="Arial" panose="020B0604020202020204" pitchFamily="34" charset="0"/>
                <a:buChar char="•"/>
              </a:pPr>
              <a:r>
                <a:rPr lang="zh-CN" altLang="en-US" sz="1400" b="1" dirty="0" smtClean="0"/>
                <a:t>由图书馆资产管理员负责统一录入</a:t>
              </a:r>
              <a:r>
                <a:rPr lang="en-US" altLang="zh-CN" sz="1400" b="1" dirty="0" smtClean="0"/>
                <a:t>.</a:t>
              </a:r>
              <a:endParaRPr lang="en-US" altLang="zh-CN" sz="1400" b="1" dirty="0"/>
            </a:p>
          </p:txBody>
        </p:sp>
        <p:sp>
          <p:nvSpPr>
            <p:cNvPr id="29" name="išḷîde">
              <a:extLst>
                <a:ext uri="{FF2B5EF4-FFF2-40B4-BE49-F238E27FC236}">
                  <a16:creationId xmlns:a16="http://schemas.microsoft.com/office/drawing/2014/main" xmlns="" id="{76679E9B-379B-4DEC-9043-9DF37E3FBA6F}"/>
                </a:ext>
              </a:extLst>
            </p:cNvPr>
            <p:cNvSpPr txBox="1"/>
            <p:nvPr/>
          </p:nvSpPr>
          <p:spPr bwMode="auto">
            <a:xfrm>
              <a:off x="1194997" y="4772157"/>
              <a:ext cx="2570197" cy="51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chor="ctr">
              <a:normAutofit/>
            </a:bodyPr>
            <a:lstStyle/>
            <a:p>
              <a:pPr marL="0" marR="0" lvl="0" indent="0" algn="l" defTabSz="914377" rtl="0" eaLnBrk="1" fontAlgn="auto" latinLnBrk="0" hangingPunct="1">
                <a:spcBef>
                  <a:spcPct val="0"/>
                </a:spcBef>
                <a:spcAft>
                  <a:spcPts val="0"/>
                </a:spcAft>
                <a:buClrTx/>
                <a:buSzTx/>
                <a:buFontTx/>
                <a:buNone/>
                <a:tabLst/>
                <a:defRPr/>
              </a:pPr>
              <a:r>
                <a:rPr lang="zh-CN" altLang="en-US" sz="2000" b="1" dirty="0" smtClean="0">
                  <a:solidFill>
                    <a:srgbClr val="000000"/>
                  </a:solidFill>
                </a:rPr>
                <a:t>图书、电子资源</a:t>
              </a:r>
              <a:endParaRPr kumimoji="0" lang="zh-CN" altLang="en-US" sz="2000" b="1" i="0" u="none" strike="noStrike" kern="120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xmlns="" val="1751722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e40fa917-312c-4302-8b43-b62bb8434e90"/>
</p:tagLst>
</file>

<file path=ppt/tags/tag2.xml><?xml version="1.0" encoding="utf-8"?>
<p:tagLst xmlns:a="http://schemas.openxmlformats.org/drawingml/2006/main" xmlns:r="http://schemas.openxmlformats.org/officeDocument/2006/relationships" xmlns:p="http://schemas.openxmlformats.org/presentationml/2006/main">
  <p:tag name="ISLIDE.DIAGRAM" val="1a1d10c6-b8c2-4715-a5d8-5340a86b7dee"/>
</p:tagLst>
</file>

<file path=ppt/theme/theme1.xml><?xml version="1.0" encoding="utf-8"?>
<a:theme xmlns:a="http://schemas.openxmlformats.org/drawingml/2006/main" name="主题5">
  <a:themeElements>
    <a:clrScheme name="20171020-02">
      <a:dk1>
        <a:srgbClr val="000000"/>
      </a:dk1>
      <a:lt1>
        <a:srgbClr val="FFFFFF"/>
      </a:lt1>
      <a:dk2>
        <a:srgbClr val="778495"/>
      </a:dk2>
      <a:lt2>
        <a:srgbClr val="F0F0F0"/>
      </a:lt2>
      <a:accent1>
        <a:srgbClr val="D61E42"/>
      </a:accent1>
      <a:accent2>
        <a:srgbClr val="0181B5"/>
      </a:accent2>
      <a:accent3>
        <a:srgbClr val="8C1670"/>
      </a:accent3>
      <a:accent4>
        <a:srgbClr val="008A9F"/>
      </a:accent4>
      <a:accent5>
        <a:srgbClr val="14438A"/>
      </a:accent5>
      <a:accent6>
        <a:srgbClr val="116584"/>
      </a:accent6>
      <a:hlink>
        <a:srgbClr val="86BC25"/>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5" id="{B8EDB911-D765-4A7B-BBC7-40DBB672FBA6}" vid="{AECAB1C0-5DF6-436C-85E8-20094DBE11C0}"/>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71020-02">
    <a:dk1>
      <a:srgbClr val="000000"/>
    </a:dk1>
    <a:lt1>
      <a:srgbClr val="FFFFFF"/>
    </a:lt1>
    <a:dk2>
      <a:srgbClr val="778495"/>
    </a:dk2>
    <a:lt2>
      <a:srgbClr val="F0F0F0"/>
    </a:lt2>
    <a:accent1>
      <a:srgbClr val="D61E42"/>
    </a:accent1>
    <a:accent2>
      <a:srgbClr val="0181B5"/>
    </a:accent2>
    <a:accent3>
      <a:srgbClr val="8C1670"/>
    </a:accent3>
    <a:accent4>
      <a:srgbClr val="008A9F"/>
    </a:accent4>
    <a:accent5>
      <a:srgbClr val="14438A"/>
    </a:accent5>
    <a:accent6>
      <a:srgbClr val="116584"/>
    </a:accent6>
    <a:hlink>
      <a:srgbClr val="86BC25"/>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1627</TotalTime>
  <Words>2346</Words>
  <Application>Microsoft Office PowerPoint</Application>
  <PresentationFormat>自定义</PresentationFormat>
  <Paragraphs>163</Paragraphs>
  <Slides>27</Slides>
  <Notes>0</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主题5</vt:lpstr>
      <vt:lpstr>OfficePLUS</vt:lpstr>
      <vt:lpstr>2021年固定资产清查盘点报告  及资产系统运行培训</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条码张贴要求</vt:lpstr>
      <vt:lpstr>条码张贴要求</vt:lpstr>
      <vt:lpstr>条码张贴要求</vt:lpstr>
      <vt:lpstr>幻灯片 27</vt:lpstr>
    </vt:vector>
  </TitlesOfParts>
  <Manager>iSlide</Manager>
  <Company>iSlide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ASUS</cp:lastModifiedBy>
  <cp:revision>453</cp:revision>
  <cp:lastPrinted>2017-10-26T16:00:00Z</cp:lastPrinted>
  <dcterms:created xsi:type="dcterms:W3CDTF">2017-10-26T16:00:00Z</dcterms:created>
  <dcterms:modified xsi:type="dcterms:W3CDTF">2021-06-17T08:45:48Z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2018-11-16T07:35:48.1262661Z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